
<file path=[Content_Types].xml><?xml version="1.0" encoding="utf-8"?>
<Types xmlns="http://schemas.openxmlformats.org/package/2006/content-types">
  <Default Extension="png" ContentType="image/png"/>
  <Default Extension="svg" ContentType="image/svg+xml"/>
  <Default Extension="mov" ContentType="video/quicktime"/>
  <Default Extension="jpeg" ContentType="image/jpeg"/>
  <Default Extension="rels" ContentType="application/vnd.openxmlformats-package.relationships+xml"/>
  <Default Extension="xml" ContentType="application/xml"/>
  <Default Extension="fntdata" ContentType="application/x-fontdata"/>
  <Default Extension="tif" ContentType="image/jpe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13"/>
  </p:notesMasterIdLst>
  <p:sldIdLst>
    <p:sldId id="256" r:id="rId2"/>
    <p:sldId id="288" r:id="rId3"/>
    <p:sldId id="289" r:id="rId4"/>
    <p:sldId id="260" r:id="rId5"/>
    <p:sldId id="290" r:id="rId6"/>
    <p:sldId id="294" r:id="rId7"/>
    <p:sldId id="291" r:id="rId8"/>
    <p:sldId id="258" r:id="rId9"/>
    <p:sldId id="293" r:id="rId10"/>
    <p:sldId id="286" r:id="rId11"/>
    <p:sldId id="295" r:id="rId12"/>
  </p:sldIdLst>
  <p:sldSz cx="9144000" cy="5143500" type="screen16x9"/>
  <p:notesSz cx="6858000" cy="9144000"/>
  <p:embeddedFontLst>
    <p:embeddedFont>
      <p:font typeface="Tinos" panose="02020603050405020304" pitchFamily="18" charset="0"/>
      <p:regular r:id="rId14"/>
      <p:bold r:id="rId15"/>
      <p:italic r:id="rId16"/>
      <p:boldItalic r:id="rId17"/>
    </p:embeddedFont>
    <p:embeddedFont>
      <p:font typeface="Vidaloka" panose="02000504000000020004" pitchFamily="2" charset="0"/>
      <p:regular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714F"/>
    <a:srgbClr val="704F2C"/>
    <a:srgbClr val="E2D8CE"/>
    <a:srgbClr val="FF9D9A"/>
    <a:srgbClr val="BAB0AC"/>
    <a:srgbClr val="86BCB6"/>
    <a:srgbClr val="4E79A7"/>
    <a:srgbClr val="9E7C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27517C3-16FC-4F12-B1A8-DF6E63B29C5C}">
  <a:tblStyle styleId="{327517C3-16FC-4F12-B1A8-DF6E63B29C5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38"/>
    <p:restoredTop sz="89689"/>
  </p:normalViewPr>
  <p:slideViewPr>
    <p:cSldViewPr snapToGrid="0" snapToObjects="1">
      <p:cViewPr varScale="1">
        <p:scale>
          <a:sx n="173" d="100"/>
          <a:sy n="173" d="100"/>
        </p:scale>
        <p:origin x="12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My name is Kelly Jones and I’m here today to tell you about my grandmother. My Grandma Jones came of age during the Great Depression, and like so many other people of her generation, she was reluctant to throw things away. When she passed away in 2015, the one thing I made sure we kept was a big box of old letters that she had treasured. They were letters that she had written and which people had eventually given back to her. The box has been sitting in my apartment for the last three years, and in this project, I finally had an opportunity to put it to good use. Those letters are my dataset.</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First, a quick introduction. My grandparents were married for 65 years and thanks to Grandpa’s Air Force duties, they moved more than 30 times, most of those during the first half of their marriage while their family grew to five kids. Because my Grandma Jones was a social person and the telephone was not yet ubiquitous, she kept up with her family through letter-writing, no matter where she happened to be stationed.</a:t>
            </a:r>
          </a:p>
        </p:txBody>
      </p:sp>
    </p:spTree>
    <p:extLst>
      <p:ext uri="{BB962C8B-B14F-4D97-AF65-F5344CB8AC3E}">
        <p14:creationId xmlns:p14="http://schemas.microsoft.com/office/powerpoint/2010/main" val="4230477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The first thing I did with this set of 360 letters was to look </a:t>
            </a:r>
          </a:p>
        </p:txBody>
      </p:sp>
    </p:spTree>
    <p:extLst>
      <p:ext uri="{BB962C8B-B14F-4D97-AF65-F5344CB8AC3E}">
        <p14:creationId xmlns:p14="http://schemas.microsoft.com/office/powerpoint/2010/main" val="166359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The metadata was the easy part. Two key challenges with this dataset: 1) creative language not always easy for a machine to parse, esp. humor and sarcasm; and 2) actual transcription from cursive</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Though these skills have a lot of business applications, the end user of this product is really my family.</a:t>
            </a:r>
          </a:p>
        </p:txBody>
      </p:sp>
    </p:spTree>
    <p:extLst>
      <p:ext uri="{BB962C8B-B14F-4D97-AF65-F5344CB8AC3E}">
        <p14:creationId xmlns:p14="http://schemas.microsoft.com/office/powerpoint/2010/main" val="3686653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7" name="Shape 22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OVERFLOW SLIDE</a:t>
            </a:r>
            <a:endParaRPr dirty="0"/>
          </a:p>
        </p:txBody>
      </p:sp>
    </p:spTree>
    <p:extLst>
      <p:ext uri="{BB962C8B-B14F-4D97-AF65-F5344CB8AC3E}">
        <p14:creationId xmlns:p14="http://schemas.microsoft.com/office/powerpoint/2010/main" val="2869372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OVERFLOW SLIDE. The one negative letter</a:t>
            </a:r>
          </a:p>
        </p:txBody>
      </p:sp>
    </p:spTree>
    <p:extLst>
      <p:ext uri="{BB962C8B-B14F-4D97-AF65-F5344CB8AC3E}">
        <p14:creationId xmlns:p14="http://schemas.microsoft.com/office/powerpoint/2010/main" val="18826598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10"/>
        <p:cNvGrpSpPr/>
        <p:nvPr/>
      </p:nvGrpSpPr>
      <p:grpSpPr>
        <a:xfrm>
          <a:off x="0" y="0"/>
          <a:ext cx="0" cy="0"/>
          <a:chOff x="0" y="0"/>
          <a:chExt cx="0" cy="0"/>
        </a:xfrm>
      </p:grpSpPr>
      <p:sp>
        <p:nvSpPr>
          <p:cNvPr id="11" name="Shape 11"/>
          <p:cNvSpPr/>
          <p:nvPr/>
        </p:nvSpPr>
        <p:spPr>
          <a:xfrm>
            <a:off x="2918075" y="917875"/>
            <a:ext cx="3307800" cy="3307800"/>
          </a:xfrm>
          <a:prstGeom prst="rect">
            <a:avLst/>
          </a:prstGeom>
          <a:solidFill>
            <a:srgbClr val="9E7C59"/>
          </a:solidFill>
          <a:ln w="152400" cap="flat" cmpd="sng">
            <a:solidFill>
              <a:srgbClr val="FFFFFF"/>
            </a:solidFill>
            <a:prstDash val="solid"/>
            <a:miter lim="8000"/>
            <a:headEnd type="none" w="sm" len="sm"/>
            <a:tailEnd type="none" w="sm" len="sm"/>
          </a:ln>
          <a:effectLst>
            <a:outerShdw blurRad="214313" dist="95250" dir="5400000" algn="bl" rotWithShape="0">
              <a:srgbClr val="000000">
                <a:alpha val="40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txBox="1">
            <a:spLocks noGrp="1"/>
          </p:cNvSpPr>
          <p:nvPr>
            <p:ph type="ctrTitle"/>
          </p:nvPr>
        </p:nvSpPr>
        <p:spPr>
          <a:xfrm>
            <a:off x="3217625" y="1206625"/>
            <a:ext cx="2708700" cy="2730300"/>
          </a:xfrm>
          <a:prstGeom prst="rect">
            <a:avLst/>
          </a:prstGeom>
        </p:spPr>
        <p:txBody>
          <a:bodyPr spcFirstLastPara="1" wrap="square" lIns="91425" tIns="91425" rIns="91425" bIns="91425" anchor="ctr" anchorCtr="0"/>
          <a:lstStyle>
            <a:lvl1pPr lvl="0" algn="ctr">
              <a:spcBef>
                <a:spcPts val="0"/>
              </a:spcBef>
              <a:spcAft>
                <a:spcPts val="0"/>
              </a:spcAft>
              <a:buClr>
                <a:srgbClr val="FFFFFF"/>
              </a:buClr>
              <a:buSzPts val="3000"/>
              <a:buNone/>
              <a:defRPr sz="3000">
                <a:solidFill>
                  <a:srgbClr val="FFFFFF"/>
                </a:solidFill>
              </a:defRPr>
            </a:lvl1pPr>
            <a:lvl2pPr lvl="1" algn="ctr">
              <a:spcBef>
                <a:spcPts val="0"/>
              </a:spcBef>
              <a:spcAft>
                <a:spcPts val="0"/>
              </a:spcAft>
              <a:buClr>
                <a:srgbClr val="FFFFFF"/>
              </a:buClr>
              <a:buSzPts val="3000"/>
              <a:buNone/>
              <a:defRPr sz="3000">
                <a:solidFill>
                  <a:srgbClr val="FFFFFF"/>
                </a:solidFill>
              </a:defRPr>
            </a:lvl2pPr>
            <a:lvl3pPr lvl="2" algn="ctr">
              <a:spcBef>
                <a:spcPts val="0"/>
              </a:spcBef>
              <a:spcAft>
                <a:spcPts val="0"/>
              </a:spcAft>
              <a:buClr>
                <a:srgbClr val="FFFFFF"/>
              </a:buClr>
              <a:buSzPts val="3000"/>
              <a:buNone/>
              <a:defRPr sz="3000">
                <a:solidFill>
                  <a:srgbClr val="FFFFFF"/>
                </a:solidFill>
              </a:defRPr>
            </a:lvl3pPr>
            <a:lvl4pPr lvl="3" algn="ctr">
              <a:spcBef>
                <a:spcPts val="0"/>
              </a:spcBef>
              <a:spcAft>
                <a:spcPts val="0"/>
              </a:spcAft>
              <a:buClr>
                <a:srgbClr val="FFFFFF"/>
              </a:buClr>
              <a:buSzPts val="3000"/>
              <a:buNone/>
              <a:defRPr sz="3000">
                <a:solidFill>
                  <a:srgbClr val="FFFFFF"/>
                </a:solidFill>
              </a:defRPr>
            </a:lvl4pPr>
            <a:lvl5pPr lvl="4" algn="ctr">
              <a:spcBef>
                <a:spcPts val="0"/>
              </a:spcBef>
              <a:spcAft>
                <a:spcPts val="0"/>
              </a:spcAft>
              <a:buClr>
                <a:srgbClr val="FFFFFF"/>
              </a:buClr>
              <a:buSzPts val="3000"/>
              <a:buNone/>
              <a:defRPr sz="3000">
                <a:solidFill>
                  <a:srgbClr val="FFFFFF"/>
                </a:solidFill>
              </a:defRPr>
            </a:lvl5pPr>
            <a:lvl6pPr lvl="5" algn="ctr">
              <a:spcBef>
                <a:spcPts val="0"/>
              </a:spcBef>
              <a:spcAft>
                <a:spcPts val="0"/>
              </a:spcAft>
              <a:buClr>
                <a:srgbClr val="FFFFFF"/>
              </a:buClr>
              <a:buSzPts val="3000"/>
              <a:buNone/>
              <a:defRPr sz="3000">
                <a:solidFill>
                  <a:srgbClr val="FFFFFF"/>
                </a:solidFill>
              </a:defRPr>
            </a:lvl6pPr>
            <a:lvl7pPr lvl="6" algn="ctr">
              <a:spcBef>
                <a:spcPts val="0"/>
              </a:spcBef>
              <a:spcAft>
                <a:spcPts val="0"/>
              </a:spcAft>
              <a:buClr>
                <a:srgbClr val="FFFFFF"/>
              </a:buClr>
              <a:buSzPts val="3000"/>
              <a:buNone/>
              <a:defRPr sz="3000">
                <a:solidFill>
                  <a:srgbClr val="FFFFFF"/>
                </a:solidFill>
              </a:defRPr>
            </a:lvl7pPr>
            <a:lvl8pPr lvl="7" algn="ctr">
              <a:spcBef>
                <a:spcPts val="0"/>
              </a:spcBef>
              <a:spcAft>
                <a:spcPts val="0"/>
              </a:spcAft>
              <a:buClr>
                <a:srgbClr val="FFFFFF"/>
              </a:buClr>
              <a:buSzPts val="3000"/>
              <a:buNone/>
              <a:defRPr sz="3000">
                <a:solidFill>
                  <a:srgbClr val="FFFFFF"/>
                </a:solidFill>
              </a:defRPr>
            </a:lvl8pPr>
            <a:lvl9pPr lvl="8" algn="ctr">
              <a:spcBef>
                <a:spcPts val="0"/>
              </a:spcBef>
              <a:spcAft>
                <a:spcPts val="0"/>
              </a:spcAft>
              <a:buClr>
                <a:srgbClr val="FFFFFF"/>
              </a:buClr>
              <a:buSzPts val="3000"/>
              <a:buNone/>
              <a:defRPr sz="30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bg>
      <p:bgPr>
        <a:solidFill>
          <a:srgbClr val="473D37"/>
        </a:solidFill>
        <a:effectLst/>
      </p:bgPr>
    </p:bg>
    <p:spTree>
      <p:nvGrpSpPr>
        <p:cNvPr id="1" name="Shape 20"/>
        <p:cNvGrpSpPr/>
        <p:nvPr/>
      </p:nvGrpSpPr>
      <p:grpSpPr>
        <a:xfrm>
          <a:off x="0" y="0"/>
          <a:ext cx="0" cy="0"/>
          <a:chOff x="0" y="0"/>
          <a:chExt cx="0" cy="0"/>
        </a:xfrm>
      </p:grpSpPr>
      <p:sp>
        <p:nvSpPr>
          <p:cNvPr id="21" name="Shape 21"/>
          <p:cNvSpPr/>
          <p:nvPr/>
        </p:nvSpPr>
        <p:spPr>
          <a:xfrm>
            <a:off x="650351" y="1338147"/>
            <a:ext cx="3778500" cy="2712008"/>
          </a:xfrm>
          <a:prstGeom prst="rect">
            <a:avLst/>
          </a:prstGeom>
          <a:solidFill>
            <a:srgbClr val="9E7C59"/>
          </a:solidFill>
          <a:ln w="152400" cap="flat" cmpd="sng">
            <a:solidFill>
              <a:srgbClr val="FFFFFF"/>
            </a:solidFill>
            <a:prstDash val="solid"/>
            <a:miter lim="8000"/>
            <a:headEnd type="none" w="sm" len="sm"/>
            <a:tailEnd type="none" w="sm" len="sm"/>
          </a:ln>
          <a:effectLst>
            <a:outerShdw blurRad="214313" dist="95250" dir="5400000" algn="bl" rotWithShape="0">
              <a:srgbClr val="000000">
                <a:alpha val="40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txBox="1">
            <a:spLocks noGrp="1"/>
          </p:cNvSpPr>
          <p:nvPr>
            <p:ph type="body" idx="1"/>
          </p:nvPr>
        </p:nvSpPr>
        <p:spPr>
          <a:xfrm>
            <a:off x="988201" y="1547073"/>
            <a:ext cx="3201300" cy="2322794"/>
          </a:xfrm>
          <a:prstGeom prst="rect">
            <a:avLst/>
          </a:prstGeom>
        </p:spPr>
        <p:txBody>
          <a:bodyPr spcFirstLastPara="1" wrap="square" lIns="91425" tIns="91425" rIns="91425" bIns="91425" anchor="ctr" anchorCtr="0"/>
          <a:lstStyle>
            <a:lvl1pPr marL="457200" lvl="0" indent="-368300" algn="ctr" rtl="0">
              <a:spcBef>
                <a:spcPts val="600"/>
              </a:spcBef>
              <a:spcAft>
                <a:spcPts val="0"/>
              </a:spcAft>
              <a:buClr>
                <a:srgbClr val="FFFFFF"/>
              </a:buClr>
              <a:buSzPts val="2200"/>
              <a:buChar char="⬗"/>
              <a:defRPr i="1">
                <a:solidFill>
                  <a:srgbClr val="FFFFFF"/>
                </a:solidFill>
              </a:defRPr>
            </a:lvl1pPr>
            <a:lvl2pPr marL="914400" lvl="1" indent="-368300" algn="ctr" rtl="0">
              <a:spcBef>
                <a:spcPts val="0"/>
              </a:spcBef>
              <a:spcAft>
                <a:spcPts val="0"/>
              </a:spcAft>
              <a:buClr>
                <a:srgbClr val="FFFFFF"/>
              </a:buClr>
              <a:buSzPts val="2200"/>
              <a:buChar char="◇"/>
              <a:defRPr i="1">
                <a:solidFill>
                  <a:srgbClr val="FFFFFF"/>
                </a:solidFill>
              </a:defRPr>
            </a:lvl2pPr>
            <a:lvl3pPr marL="1371600" lvl="2" indent="-368300" algn="ctr" rtl="0">
              <a:spcBef>
                <a:spcPts val="0"/>
              </a:spcBef>
              <a:spcAft>
                <a:spcPts val="0"/>
              </a:spcAft>
              <a:buClr>
                <a:srgbClr val="FFFFFF"/>
              </a:buClr>
              <a:buSzPts val="2200"/>
              <a:buChar char="◇"/>
              <a:defRPr i="1">
                <a:solidFill>
                  <a:srgbClr val="FFFFFF"/>
                </a:solidFill>
              </a:defRPr>
            </a:lvl3pPr>
            <a:lvl4pPr marL="1828800" lvl="3" indent="-368300" algn="ctr" rtl="0">
              <a:spcBef>
                <a:spcPts val="0"/>
              </a:spcBef>
              <a:spcAft>
                <a:spcPts val="0"/>
              </a:spcAft>
              <a:buClr>
                <a:srgbClr val="FFFFFF"/>
              </a:buClr>
              <a:buSzPts val="2200"/>
              <a:buChar char="◇"/>
              <a:defRPr i="1">
                <a:solidFill>
                  <a:srgbClr val="FFFFFF"/>
                </a:solidFill>
              </a:defRPr>
            </a:lvl4pPr>
            <a:lvl5pPr marL="2286000" lvl="4" indent="-368300" algn="ctr" rtl="0">
              <a:spcBef>
                <a:spcPts val="0"/>
              </a:spcBef>
              <a:spcAft>
                <a:spcPts val="0"/>
              </a:spcAft>
              <a:buClr>
                <a:srgbClr val="FFFFFF"/>
              </a:buClr>
              <a:buSzPts val="2200"/>
              <a:buChar char="◇"/>
              <a:defRPr i="1">
                <a:solidFill>
                  <a:srgbClr val="FFFFFF"/>
                </a:solidFill>
              </a:defRPr>
            </a:lvl5pPr>
            <a:lvl6pPr marL="2743200" lvl="5" indent="-368300" algn="ctr" rtl="0">
              <a:spcBef>
                <a:spcPts val="0"/>
              </a:spcBef>
              <a:spcAft>
                <a:spcPts val="0"/>
              </a:spcAft>
              <a:buClr>
                <a:srgbClr val="FFFFFF"/>
              </a:buClr>
              <a:buSzPts val="2200"/>
              <a:buChar char="◇"/>
              <a:defRPr i="1">
                <a:solidFill>
                  <a:srgbClr val="FFFFFF"/>
                </a:solidFill>
              </a:defRPr>
            </a:lvl6pPr>
            <a:lvl7pPr marL="3200400" lvl="6" indent="-368300" algn="ctr" rtl="0">
              <a:spcBef>
                <a:spcPts val="0"/>
              </a:spcBef>
              <a:spcAft>
                <a:spcPts val="0"/>
              </a:spcAft>
              <a:buClr>
                <a:srgbClr val="FFFFFF"/>
              </a:buClr>
              <a:buSzPts val="2200"/>
              <a:buChar char="◇"/>
              <a:defRPr i="1">
                <a:solidFill>
                  <a:srgbClr val="FFFFFF"/>
                </a:solidFill>
              </a:defRPr>
            </a:lvl7pPr>
            <a:lvl8pPr marL="3657600" lvl="7" indent="-368300" algn="ctr" rtl="0">
              <a:spcBef>
                <a:spcPts val="0"/>
              </a:spcBef>
              <a:spcAft>
                <a:spcPts val="0"/>
              </a:spcAft>
              <a:buClr>
                <a:srgbClr val="FFFFFF"/>
              </a:buClr>
              <a:buSzPts val="2200"/>
              <a:buChar char="◇"/>
              <a:defRPr i="1">
                <a:solidFill>
                  <a:srgbClr val="FFFFFF"/>
                </a:solidFill>
              </a:defRPr>
            </a:lvl8pPr>
            <a:lvl9pPr marL="4114800" lvl="8" indent="-368300" algn="ctr">
              <a:spcBef>
                <a:spcPts val="0"/>
              </a:spcBef>
              <a:spcAft>
                <a:spcPts val="0"/>
              </a:spcAft>
              <a:buClr>
                <a:srgbClr val="FFFFFF"/>
              </a:buClr>
              <a:buSzPts val="2200"/>
              <a:buChar char="◇"/>
              <a:defRPr i="1">
                <a:solidFill>
                  <a:srgbClr val="FFFFFF"/>
                </a:solidFill>
              </a:defRPr>
            </a:lvl9pPr>
          </a:lstStyle>
          <a:p>
            <a:endParaRPr/>
          </a:p>
        </p:txBody>
      </p:sp>
      <p:sp>
        <p:nvSpPr>
          <p:cNvPr id="23" name="Shape 23"/>
          <p:cNvSpPr txBox="1"/>
          <p:nvPr/>
        </p:nvSpPr>
        <p:spPr>
          <a:xfrm>
            <a:off x="1610201" y="1246766"/>
            <a:ext cx="1957200" cy="600613"/>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6000" dirty="0">
                <a:solidFill>
                  <a:srgbClr val="FFFFFF"/>
                </a:solidFill>
                <a:latin typeface="Tinos"/>
                <a:ea typeface="Tinos"/>
                <a:cs typeface="Tinos"/>
                <a:sym typeface="Tinos"/>
              </a:rPr>
              <a:t>“</a:t>
            </a:r>
            <a:endParaRPr sz="6000" dirty="0">
              <a:solidFill>
                <a:srgbClr val="FFFFFF"/>
              </a:solidFill>
              <a:latin typeface="Tinos"/>
              <a:ea typeface="Tinos"/>
              <a:cs typeface="Tinos"/>
              <a:sym typeface="Tinos"/>
            </a:endParaRPr>
          </a:p>
        </p:txBody>
      </p:sp>
      <p:grpSp>
        <p:nvGrpSpPr>
          <p:cNvPr id="25" name="Shape 25"/>
          <p:cNvGrpSpPr/>
          <p:nvPr/>
        </p:nvGrpSpPr>
        <p:grpSpPr>
          <a:xfrm>
            <a:off x="2430851" y="3690250"/>
            <a:ext cx="315900" cy="90409"/>
            <a:chOff x="4414050" y="1436450"/>
            <a:chExt cx="315900" cy="98400"/>
          </a:xfrm>
        </p:grpSpPr>
        <p:cxnSp>
          <p:nvCxnSpPr>
            <p:cNvPr id="26" name="Shape 26"/>
            <p:cNvCxnSpPr/>
            <p:nvPr/>
          </p:nvCxnSpPr>
          <p:spPr>
            <a:xfrm>
              <a:off x="4414050" y="1485650"/>
              <a:ext cx="315900" cy="0"/>
            </a:xfrm>
            <a:prstGeom prst="straightConnector1">
              <a:avLst/>
            </a:prstGeom>
            <a:noFill/>
            <a:ln w="9525" cap="flat" cmpd="sng">
              <a:solidFill>
                <a:srgbClr val="FFFFFF"/>
              </a:solidFill>
              <a:prstDash val="solid"/>
              <a:round/>
              <a:headEnd type="oval" w="med" len="med"/>
              <a:tailEnd type="oval" w="med" len="med"/>
            </a:ln>
          </p:spPr>
        </p:cxnSp>
        <p:sp>
          <p:nvSpPr>
            <p:cNvPr id="27" name="Shape 27"/>
            <p:cNvSpPr/>
            <p:nvPr/>
          </p:nvSpPr>
          <p:spPr>
            <a:xfrm>
              <a:off x="4522800" y="1436450"/>
              <a:ext cx="98400" cy="98400"/>
            </a:xfrm>
            <a:prstGeom prst="diamond">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reserve="1" userDrawn="1">
  <p:cSld name="1_Quote">
    <p:bg>
      <p:bgPr>
        <a:solidFill>
          <a:srgbClr val="9E7C59"/>
        </a:solidFill>
        <a:effectLst/>
      </p:bgPr>
    </p:bg>
    <p:spTree>
      <p:nvGrpSpPr>
        <p:cNvPr id="1" name="Shape 20"/>
        <p:cNvGrpSpPr/>
        <p:nvPr/>
      </p:nvGrpSpPr>
      <p:grpSpPr>
        <a:xfrm>
          <a:off x="0" y="0"/>
          <a:ext cx="0" cy="0"/>
          <a:chOff x="0" y="0"/>
          <a:chExt cx="0" cy="0"/>
        </a:xfrm>
      </p:grpSpPr>
    </p:spTree>
    <p:extLst>
      <p:ext uri="{BB962C8B-B14F-4D97-AF65-F5344CB8AC3E}">
        <p14:creationId xmlns:p14="http://schemas.microsoft.com/office/powerpoint/2010/main" val="4184094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half slide" userDrawn="1">
  <p:cSld name="TITLE_AND_BODY_1">
    <p:bg>
      <p:bgPr>
        <a:solidFill>
          <a:srgbClr val="9E7C59"/>
        </a:solidFill>
        <a:effectLst/>
      </p:bgPr>
    </p:bg>
    <p:spTree>
      <p:nvGrpSpPr>
        <p:cNvPr id="1" name="Shape 36"/>
        <p:cNvGrpSpPr/>
        <p:nvPr/>
      </p:nvGrpSpPr>
      <p:grpSpPr>
        <a:xfrm>
          <a:off x="0" y="0"/>
          <a:ext cx="0" cy="0"/>
          <a:chOff x="0" y="0"/>
          <a:chExt cx="0" cy="0"/>
        </a:xfrm>
      </p:grpSpPr>
      <p:sp>
        <p:nvSpPr>
          <p:cNvPr id="37" name="Shape 37"/>
          <p:cNvSpPr/>
          <p:nvPr/>
        </p:nvSpPr>
        <p:spPr>
          <a:xfrm>
            <a:off x="541391" y="548570"/>
            <a:ext cx="3726702" cy="4054200"/>
          </a:xfrm>
          <a:prstGeom prst="rect">
            <a:avLst/>
          </a:prstGeom>
          <a:solidFill>
            <a:srgbClr val="EFEFEF"/>
          </a:solidFill>
          <a:ln w="114300" cap="flat" cmpd="sng">
            <a:solidFill>
              <a:srgbClr val="FFFFFF"/>
            </a:solidFill>
            <a:prstDash val="solid"/>
            <a:miter lim="8000"/>
            <a:headEnd type="none" w="sm" len="sm"/>
            <a:tailEnd type="none" w="sm" len="sm"/>
          </a:ln>
          <a:effectLst>
            <a:outerShdw blurRad="214313" dist="95250" dir="5400000" algn="bl" rotWithShape="0">
              <a:srgbClr val="000000">
                <a:alpha val="35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txBox="1">
            <a:spLocks noGrp="1"/>
          </p:cNvSpPr>
          <p:nvPr>
            <p:ph type="title"/>
          </p:nvPr>
        </p:nvSpPr>
        <p:spPr>
          <a:xfrm>
            <a:off x="862365" y="746220"/>
            <a:ext cx="3047354" cy="607200"/>
          </a:xfrm>
          <a:prstGeom prst="rect">
            <a:avLst/>
          </a:prstGeom>
        </p:spPr>
        <p:txBody>
          <a:bodyPr spcFirstLastPara="1" wrap="square" lIns="91425" tIns="91425" rIns="91425" bIns="91425" anchor="b" anchorCtr="0"/>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dirty="0"/>
          </a:p>
        </p:txBody>
      </p:sp>
      <p:sp>
        <p:nvSpPr>
          <p:cNvPr id="39" name="Shape 39"/>
          <p:cNvSpPr txBox="1">
            <a:spLocks noGrp="1"/>
          </p:cNvSpPr>
          <p:nvPr>
            <p:ph type="body" idx="1"/>
          </p:nvPr>
        </p:nvSpPr>
        <p:spPr>
          <a:xfrm>
            <a:off x="862365" y="1602650"/>
            <a:ext cx="3047354" cy="2638500"/>
          </a:xfrm>
          <a:prstGeom prst="rect">
            <a:avLst/>
          </a:prstGeom>
        </p:spPr>
        <p:txBody>
          <a:bodyPr spcFirstLastPara="1" wrap="square" lIns="91425" tIns="91425" rIns="91425" bIns="91425" anchor="t" anchorCtr="0"/>
          <a:lstStyle>
            <a:lvl1pPr marL="457200" lvl="0" indent="-368300" rtl="0">
              <a:spcBef>
                <a:spcPts val="600"/>
              </a:spcBef>
              <a:spcAft>
                <a:spcPts val="0"/>
              </a:spcAft>
              <a:buClr>
                <a:srgbClr val="9E7C59"/>
              </a:buClr>
              <a:buSzPts val="2200"/>
              <a:buChar char="⬗"/>
              <a:defRPr/>
            </a:lvl1pPr>
            <a:lvl2pPr marL="914400" lvl="1" indent="-368300" rtl="0">
              <a:spcBef>
                <a:spcPts val="0"/>
              </a:spcBef>
              <a:spcAft>
                <a:spcPts val="0"/>
              </a:spcAft>
              <a:buSzPts val="2200"/>
              <a:buChar char="◇"/>
              <a:defRPr/>
            </a:lvl2pPr>
            <a:lvl3pPr marL="1371600" lvl="2" indent="-368300" rtl="0">
              <a:spcBef>
                <a:spcPts val="0"/>
              </a:spcBef>
              <a:spcAft>
                <a:spcPts val="0"/>
              </a:spcAft>
              <a:buSzPts val="2200"/>
              <a:buChar char="◇"/>
              <a:defRPr/>
            </a:lvl3pPr>
            <a:lvl4pPr marL="1828800" lvl="3" indent="-368300" rtl="0">
              <a:spcBef>
                <a:spcPts val="0"/>
              </a:spcBef>
              <a:spcAft>
                <a:spcPts val="0"/>
              </a:spcAft>
              <a:buSzPts val="2200"/>
              <a:buChar char="◇"/>
              <a:defRPr/>
            </a:lvl4pPr>
            <a:lvl5pPr marL="2286000" lvl="4" indent="-368300" rtl="0">
              <a:spcBef>
                <a:spcPts val="0"/>
              </a:spcBef>
              <a:spcAft>
                <a:spcPts val="0"/>
              </a:spcAft>
              <a:buSzPts val="2200"/>
              <a:buChar char="◇"/>
              <a:defRPr/>
            </a:lvl5pPr>
            <a:lvl6pPr marL="2743200" lvl="5" indent="-368300" rtl="0">
              <a:spcBef>
                <a:spcPts val="0"/>
              </a:spcBef>
              <a:spcAft>
                <a:spcPts val="0"/>
              </a:spcAft>
              <a:buSzPts val="2200"/>
              <a:buChar char="◇"/>
              <a:defRPr/>
            </a:lvl6pPr>
            <a:lvl7pPr marL="3200400" lvl="6" indent="-368300" rtl="0">
              <a:spcBef>
                <a:spcPts val="0"/>
              </a:spcBef>
              <a:spcAft>
                <a:spcPts val="0"/>
              </a:spcAft>
              <a:buSzPts val="2200"/>
              <a:buChar char="◇"/>
              <a:defRPr/>
            </a:lvl7pPr>
            <a:lvl8pPr marL="3657600" lvl="7" indent="-368300" rtl="0">
              <a:spcBef>
                <a:spcPts val="0"/>
              </a:spcBef>
              <a:spcAft>
                <a:spcPts val="0"/>
              </a:spcAft>
              <a:buSzPts val="2200"/>
              <a:buChar char="◇"/>
              <a:defRPr/>
            </a:lvl8pPr>
            <a:lvl9pPr marL="4114800" lvl="8" indent="-368300" rtl="0">
              <a:spcBef>
                <a:spcPts val="0"/>
              </a:spcBef>
              <a:spcAft>
                <a:spcPts val="0"/>
              </a:spcAft>
              <a:buSzPts val="2200"/>
              <a:buChar char="◇"/>
              <a:defRPr/>
            </a:lvl9pPr>
          </a:lstStyle>
          <a:p>
            <a:endParaRPr/>
          </a:p>
        </p:txBody>
      </p:sp>
      <p:grpSp>
        <p:nvGrpSpPr>
          <p:cNvPr id="41" name="Shape 41"/>
          <p:cNvGrpSpPr/>
          <p:nvPr/>
        </p:nvGrpSpPr>
        <p:grpSpPr>
          <a:xfrm>
            <a:off x="2258513" y="1320803"/>
            <a:ext cx="292458" cy="98400"/>
            <a:chOff x="4414050" y="1436450"/>
            <a:chExt cx="315900" cy="98400"/>
          </a:xfrm>
        </p:grpSpPr>
        <p:cxnSp>
          <p:nvCxnSpPr>
            <p:cNvPr id="42" name="Shape 42"/>
            <p:cNvCxnSpPr/>
            <p:nvPr/>
          </p:nvCxnSpPr>
          <p:spPr>
            <a:xfrm>
              <a:off x="4414050" y="1485650"/>
              <a:ext cx="315900" cy="0"/>
            </a:xfrm>
            <a:prstGeom prst="straightConnector1">
              <a:avLst/>
            </a:prstGeom>
            <a:noFill/>
            <a:ln w="9525" cap="flat" cmpd="sng">
              <a:solidFill>
                <a:srgbClr val="9E7C59"/>
              </a:solidFill>
              <a:prstDash val="solid"/>
              <a:round/>
              <a:headEnd type="oval" w="med" len="med"/>
              <a:tailEnd type="oval" w="med" len="med"/>
            </a:ln>
          </p:spPr>
        </p:cxnSp>
        <p:sp>
          <p:nvSpPr>
            <p:cNvPr id="43" name="Shape 43"/>
            <p:cNvSpPr/>
            <p:nvPr/>
          </p:nvSpPr>
          <p:spPr>
            <a:xfrm>
              <a:off x="4522800" y="1436450"/>
              <a:ext cx="98400" cy="98400"/>
            </a:xfrm>
            <a:prstGeom prst="diamond">
              <a:avLst/>
            </a:prstGeom>
            <a:noFill/>
            <a:ln w="9525" cap="flat" cmpd="sng">
              <a:solidFill>
                <a:srgbClr val="9E7C5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3" name="Shape 37">
            <a:extLst>
              <a:ext uri="{FF2B5EF4-FFF2-40B4-BE49-F238E27FC236}">
                <a16:creationId xmlns:a16="http://schemas.microsoft.com/office/drawing/2014/main" id="{3DEA5946-2624-F84C-875B-CC7E6BBDD76F}"/>
              </a:ext>
            </a:extLst>
          </p:cNvPr>
          <p:cNvSpPr/>
          <p:nvPr userDrawn="1"/>
        </p:nvSpPr>
        <p:spPr>
          <a:xfrm>
            <a:off x="4856020" y="548570"/>
            <a:ext cx="3726702" cy="4054200"/>
          </a:xfrm>
          <a:prstGeom prst="rect">
            <a:avLst/>
          </a:prstGeom>
          <a:solidFill>
            <a:srgbClr val="EFEFEF"/>
          </a:solidFill>
          <a:ln w="114300" cap="flat" cmpd="sng">
            <a:solidFill>
              <a:srgbClr val="FFFFFF"/>
            </a:solidFill>
            <a:prstDash val="solid"/>
            <a:miter lim="8000"/>
            <a:headEnd type="none" w="sm" len="sm"/>
            <a:tailEnd type="none" w="sm" len="sm"/>
          </a:ln>
          <a:effectLst>
            <a:outerShdw blurRad="214313" dist="95250" dir="5400000" algn="bl" rotWithShape="0">
              <a:srgbClr val="000000">
                <a:alpha val="35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39">
            <a:extLst>
              <a:ext uri="{FF2B5EF4-FFF2-40B4-BE49-F238E27FC236}">
                <a16:creationId xmlns:a16="http://schemas.microsoft.com/office/drawing/2014/main" id="{F8FBD6CF-142D-8D4E-89AB-A3EC93F8BC8B}"/>
              </a:ext>
            </a:extLst>
          </p:cNvPr>
          <p:cNvSpPr txBox="1">
            <a:spLocks noGrp="1"/>
          </p:cNvSpPr>
          <p:nvPr>
            <p:ph type="body" idx="10"/>
          </p:nvPr>
        </p:nvSpPr>
        <p:spPr>
          <a:xfrm>
            <a:off x="5176994" y="1602650"/>
            <a:ext cx="3047354" cy="2638500"/>
          </a:xfrm>
          <a:prstGeom prst="rect">
            <a:avLst/>
          </a:prstGeom>
        </p:spPr>
        <p:txBody>
          <a:bodyPr spcFirstLastPara="1" wrap="square" lIns="91425" tIns="91425" rIns="91425" bIns="91425" anchor="t" anchorCtr="0"/>
          <a:lstStyle>
            <a:lvl1pPr marL="457200" lvl="0" indent="-368300" rtl="0">
              <a:spcBef>
                <a:spcPts val="600"/>
              </a:spcBef>
              <a:spcAft>
                <a:spcPts val="0"/>
              </a:spcAft>
              <a:buClr>
                <a:srgbClr val="9E7C59"/>
              </a:buClr>
              <a:buSzPts val="2200"/>
              <a:buChar char="⬗"/>
              <a:defRPr/>
            </a:lvl1pPr>
            <a:lvl2pPr marL="914400" lvl="1" indent="-368300" rtl="0">
              <a:spcBef>
                <a:spcPts val="0"/>
              </a:spcBef>
              <a:spcAft>
                <a:spcPts val="0"/>
              </a:spcAft>
              <a:buSzPts val="2200"/>
              <a:buChar char="◇"/>
              <a:defRPr/>
            </a:lvl2pPr>
            <a:lvl3pPr marL="1371600" lvl="2" indent="-368300" rtl="0">
              <a:spcBef>
                <a:spcPts val="0"/>
              </a:spcBef>
              <a:spcAft>
                <a:spcPts val="0"/>
              </a:spcAft>
              <a:buSzPts val="2200"/>
              <a:buChar char="◇"/>
              <a:defRPr/>
            </a:lvl3pPr>
            <a:lvl4pPr marL="1828800" lvl="3" indent="-368300" rtl="0">
              <a:spcBef>
                <a:spcPts val="0"/>
              </a:spcBef>
              <a:spcAft>
                <a:spcPts val="0"/>
              </a:spcAft>
              <a:buSzPts val="2200"/>
              <a:buChar char="◇"/>
              <a:defRPr/>
            </a:lvl4pPr>
            <a:lvl5pPr marL="2286000" lvl="4" indent="-368300" rtl="0">
              <a:spcBef>
                <a:spcPts val="0"/>
              </a:spcBef>
              <a:spcAft>
                <a:spcPts val="0"/>
              </a:spcAft>
              <a:buSzPts val="2200"/>
              <a:buChar char="◇"/>
              <a:defRPr/>
            </a:lvl5pPr>
            <a:lvl6pPr marL="2743200" lvl="5" indent="-368300" rtl="0">
              <a:spcBef>
                <a:spcPts val="0"/>
              </a:spcBef>
              <a:spcAft>
                <a:spcPts val="0"/>
              </a:spcAft>
              <a:buSzPts val="2200"/>
              <a:buChar char="◇"/>
              <a:defRPr/>
            </a:lvl6pPr>
            <a:lvl7pPr marL="3200400" lvl="6" indent="-368300" rtl="0">
              <a:spcBef>
                <a:spcPts val="0"/>
              </a:spcBef>
              <a:spcAft>
                <a:spcPts val="0"/>
              </a:spcAft>
              <a:buSzPts val="2200"/>
              <a:buChar char="◇"/>
              <a:defRPr/>
            </a:lvl7pPr>
            <a:lvl8pPr marL="3657600" lvl="7" indent="-368300" rtl="0">
              <a:spcBef>
                <a:spcPts val="0"/>
              </a:spcBef>
              <a:spcAft>
                <a:spcPts val="0"/>
              </a:spcAft>
              <a:buSzPts val="2200"/>
              <a:buChar char="◇"/>
              <a:defRPr/>
            </a:lvl8pPr>
            <a:lvl9pPr marL="4114800" lvl="8" indent="-368300" rtl="0">
              <a:spcBef>
                <a:spcPts val="0"/>
              </a:spcBef>
              <a:spcAft>
                <a:spcPts val="0"/>
              </a:spcAft>
              <a:buSzPts val="2200"/>
              <a:buChar char="◇"/>
              <a:defRPr/>
            </a:lvl9pPr>
          </a:lstStyle>
          <a:p>
            <a:endParaRPr/>
          </a:p>
        </p:txBody>
      </p:sp>
      <p:grpSp>
        <p:nvGrpSpPr>
          <p:cNvPr id="15" name="Shape 41">
            <a:extLst>
              <a:ext uri="{FF2B5EF4-FFF2-40B4-BE49-F238E27FC236}">
                <a16:creationId xmlns:a16="http://schemas.microsoft.com/office/drawing/2014/main" id="{C4045B09-B3C4-FB4A-963E-E073BB564ABF}"/>
              </a:ext>
            </a:extLst>
          </p:cNvPr>
          <p:cNvGrpSpPr/>
          <p:nvPr userDrawn="1"/>
        </p:nvGrpSpPr>
        <p:grpSpPr>
          <a:xfrm>
            <a:off x="6573142" y="1320803"/>
            <a:ext cx="292458" cy="98400"/>
            <a:chOff x="4414050" y="1436450"/>
            <a:chExt cx="315900" cy="98400"/>
          </a:xfrm>
        </p:grpSpPr>
        <p:cxnSp>
          <p:nvCxnSpPr>
            <p:cNvPr id="16" name="Shape 42">
              <a:extLst>
                <a:ext uri="{FF2B5EF4-FFF2-40B4-BE49-F238E27FC236}">
                  <a16:creationId xmlns:a16="http://schemas.microsoft.com/office/drawing/2014/main" id="{92DD1417-661A-1844-9461-F9152B9BE722}"/>
                </a:ext>
              </a:extLst>
            </p:cNvPr>
            <p:cNvCxnSpPr/>
            <p:nvPr/>
          </p:nvCxnSpPr>
          <p:spPr>
            <a:xfrm>
              <a:off x="4414050" y="1485650"/>
              <a:ext cx="315900" cy="0"/>
            </a:xfrm>
            <a:prstGeom prst="straightConnector1">
              <a:avLst/>
            </a:prstGeom>
            <a:noFill/>
            <a:ln w="9525" cap="flat" cmpd="sng">
              <a:solidFill>
                <a:srgbClr val="9E7C59"/>
              </a:solidFill>
              <a:prstDash val="solid"/>
              <a:round/>
              <a:headEnd type="oval" w="med" len="med"/>
              <a:tailEnd type="oval" w="med" len="med"/>
            </a:ln>
          </p:spPr>
        </p:cxnSp>
        <p:sp>
          <p:nvSpPr>
            <p:cNvPr id="17" name="Shape 43">
              <a:extLst>
                <a:ext uri="{FF2B5EF4-FFF2-40B4-BE49-F238E27FC236}">
                  <a16:creationId xmlns:a16="http://schemas.microsoft.com/office/drawing/2014/main" id="{4CF3AF78-FF25-F740-A9F5-EC94A2BB77CA}"/>
                </a:ext>
              </a:extLst>
            </p:cNvPr>
            <p:cNvSpPr/>
            <p:nvPr/>
          </p:nvSpPr>
          <p:spPr>
            <a:xfrm>
              <a:off x="4522800" y="1436450"/>
              <a:ext cx="98400" cy="98400"/>
            </a:xfrm>
            <a:prstGeom prst="diamond">
              <a:avLst/>
            </a:prstGeom>
            <a:noFill/>
            <a:ln w="9525" cap="flat" cmpd="sng">
              <a:solidFill>
                <a:srgbClr val="9E7C5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container" type="blank">
  <p:cSld name="BLANK">
    <p:spTree>
      <p:nvGrpSpPr>
        <p:cNvPr id="1" name="Shape 77"/>
        <p:cNvGrpSpPr/>
        <p:nvPr/>
      </p:nvGrpSpPr>
      <p:grpSpPr>
        <a:xfrm>
          <a:off x="0" y="0"/>
          <a:ext cx="0" cy="0"/>
          <a:chOff x="0" y="0"/>
          <a:chExt cx="0" cy="0"/>
        </a:xfrm>
      </p:grpSpPr>
      <p:sp>
        <p:nvSpPr>
          <p:cNvPr id="78" name="Shape 78"/>
          <p:cNvSpPr/>
          <p:nvPr/>
        </p:nvSpPr>
        <p:spPr>
          <a:xfrm>
            <a:off x="554700" y="544650"/>
            <a:ext cx="8034600" cy="4054200"/>
          </a:xfrm>
          <a:prstGeom prst="rect">
            <a:avLst/>
          </a:prstGeom>
          <a:solidFill>
            <a:srgbClr val="EFEFEF"/>
          </a:solidFill>
          <a:ln w="114300" cap="flat" cmpd="sng">
            <a:solidFill>
              <a:srgbClr val="FFFFFF"/>
            </a:solidFill>
            <a:prstDash val="solid"/>
            <a:miter lim="8000"/>
            <a:headEnd type="none" w="sm" len="sm"/>
            <a:tailEnd type="none" w="sm" len="sm"/>
          </a:ln>
          <a:effectLst>
            <a:outerShdw blurRad="214313" dist="95250" dir="5400000" algn="bl" rotWithShape="0">
              <a:srgbClr val="000000">
                <a:alpha val="35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with frame">
  <p:cSld name="BLANK_1_1">
    <p:spTree>
      <p:nvGrpSpPr>
        <p:cNvPr id="1" name="Shape 85"/>
        <p:cNvGrpSpPr/>
        <p:nvPr/>
      </p:nvGrpSpPr>
      <p:grpSpPr>
        <a:xfrm>
          <a:off x="0" y="0"/>
          <a:ext cx="0" cy="0"/>
          <a:chOff x="0" y="0"/>
          <a:chExt cx="0" cy="0"/>
        </a:xfrm>
      </p:grpSpPr>
      <p:sp>
        <p:nvSpPr>
          <p:cNvPr id="86" name="Shape 86"/>
          <p:cNvSpPr/>
          <p:nvPr/>
        </p:nvSpPr>
        <p:spPr>
          <a:xfrm>
            <a:off x="0" y="0"/>
            <a:ext cx="9144000" cy="5143500"/>
          </a:xfrm>
          <a:prstGeom prst="frame">
            <a:avLst>
              <a:gd name="adj1" fmla="val 10576"/>
            </a:avLst>
          </a:prstGeom>
          <a:solidFill>
            <a:srgbClr val="1A0808">
              <a:alpha val="30379"/>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87" name="Shape 87"/>
          <p:cNvPicPr preferRelativeResize="0"/>
          <p:nvPr userDrawn="1"/>
        </p:nvPicPr>
        <p:blipFill>
          <a:blip r:embed="rId2">
            <a:alphaModFix/>
          </a:blip>
          <a:stretch>
            <a:fillRect/>
          </a:stretch>
        </p:blipFill>
        <p:spPr>
          <a:xfrm>
            <a:off x="147750" y="224000"/>
            <a:ext cx="8848500" cy="4712100"/>
          </a:xfrm>
          <a:prstGeom prst="frame">
            <a:avLst>
              <a:gd name="adj1" fmla="val 7899"/>
            </a:avLst>
          </a:prstGeom>
          <a:noFill/>
          <a:ln>
            <a:noFill/>
          </a:ln>
        </p:spPr>
      </p:pic>
      <p:sp>
        <p:nvSpPr>
          <p:cNvPr id="89" name="Shape 89"/>
          <p:cNvSpPr/>
          <p:nvPr/>
        </p:nvSpPr>
        <p:spPr>
          <a:xfrm>
            <a:off x="554700" y="544650"/>
            <a:ext cx="8034600" cy="4054200"/>
          </a:xfrm>
          <a:prstGeom prst="rect">
            <a:avLst/>
          </a:prstGeom>
          <a:noFill/>
          <a:ln w="114300"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9E7C59"/>
        </a:solidFill>
        <a:effectLst/>
      </p:bgPr>
    </p:bg>
    <p:spTree>
      <p:nvGrpSpPr>
        <p:cNvPr id="1" name="Shape 5"/>
        <p:cNvGrpSpPr/>
        <p:nvPr/>
      </p:nvGrpSpPr>
      <p:grpSpPr>
        <a:xfrm>
          <a:off x="0" y="0"/>
          <a:ext cx="0" cy="0"/>
          <a:chOff x="0" y="0"/>
          <a:chExt cx="0" cy="0"/>
        </a:xfrm>
      </p:grpSpPr>
      <p:sp>
        <p:nvSpPr>
          <p:cNvPr id="6" name="Shape 6"/>
          <p:cNvSpPr/>
          <p:nvPr userDrawn="1"/>
        </p:nvSpPr>
        <p:spPr>
          <a:xfrm>
            <a:off x="0" y="0"/>
            <a:ext cx="9144000" cy="5143488"/>
          </a:xfrm>
          <a:custGeom>
            <a:avLst/>
            <a:gdLst/>
            <a:ahLst/>
            <a:cxnLst/>
            <a:rect l="0" t="0" r="0" b="0"/>
            <a:pathLst>
              <a:path w="285750" h="160734" extrusionOk="0">
                <a:moveTo>
                  <a:pt x="1116" y="0"/>
                </a:moveTo>
                <a:lnTo>
                  <a:pt x="0" y="1116"/>
                </a:lnTo>
                <a:lnTo>
                  <a:pt x="0" y="1563"/>
                </a:lnTo>
                <a:lnTo>
                  <a:pt x="1563" y="0"/>
                </a:lnTo>
                <a:close/>
                <a:moveTo>
                  <a:pt x="7367" y="0"/>
                </a:moveTo>
                <a:lnTo>
                  <a:pt x="0" y="7367"/>
                </a:lnTo>
                <a:lnTo>
                  <a:pt x="0" y="7813"/>
                </a:lnTo>
                <a:lnTo>
                  <a:pt x="7813" y="0"/>
                </a:lnTo>
                <a:close/>
                <a:moveTo>
                  <a:pt x="13618" y="0"/>
                </a:moveTo>
                <a:lnTo>
                  <a:pt x="0" y="13618"/>
                </a:lnTo>
                <a:lnTo>
                  <a:pt x="0" y="14064"/>
                </a:lnTo>
                <a:lnTo>
                  <a:pt x="14064" y="0"/>
                </a:lnTo>
                <a:close/>
                <a:moveTo>
                  <a:pt x="19869" y="0"/>
                </a:moveTo>
                <a:lnTo>
                  <a:pt x="0" y="19869"/>
                </a:lnTo>
                <a:lnTo>
                  <a:pt x="0" y="20315"/>
                </a:lnTo>
                <a:lnTo>
                  <a:pt x="20315" y="0"/>
                </a:lnTo>
                <a:close/>
                <a:moveTo>
                  <a:pt x="26119" y="0"/>
                </a:moveTo>
                <a:lnTo>
                  <a:pt x="0" y="26119"/>
                </a:lnTo>
                <a:lnTo>
                  <a:pt x="0" y="26566"/>
                </a:lnTo>
                <a:lnTo>
                  <a:pt x="26566" y="0"/>
                </a:lnTo>
                <a:close/>
                <a:moveTo>
                  <a:pt x="32370" y="0"/>
                </a:moveTo>
                <a:lnTo>
                  <a:pt x="0" y="32370"/>
                </a:lnTo>
                <a:lnTo>
                  <a:pt x="0" y="32817"/>
                </a:lnTo>
                <a:lnTo>
                  <a:pt x="32817" y="0"/>
                </a:lnTo>
                <a:close/>
                <a:moveTo>
                  <a:pt x="38621" y="0"/>
                </a:moveTo>
                <a:lnTo>
                  <a:pt x="0" y="38621"/>
                </a:lnTo>
                <a:lnTo>
                  <a:pt x="0" y="39067"/>
                </a:lnTo>
                <a:lnTo>
                  <a:pt x="39067" y="0"/>
                </a:lnTo>
                <a:close/>
                <a:moveTo>
                  <a:pt x="44872" y="0"/>
                </a:moveTo>
                <a:lnTo>
                  <a:pt x="0" y="44872"/>
                </a:lnTo>
                <a:lnTo>
                  <a:pt x="0" y="45318"/>
                </a:lnTo>
                <a:lnTo>
                  <a:pt x="45318" y="0"/>
                </a:lnTo>
                <a:close/>
                <a:moveTo>
                  <a:pt x="51122" y="0"/>
                </a:moveTo>
                <a:lnTo>
                  <a:pt x="0" y="51122"/>
                </a:lnTo>
                <a:lnTo>
                  <a:pt x="0" y="51569"/>
                </a:lnTo>
                <a:lnTo>
                  <a:pt x="51569" y="0"/>
                </a:lnTo>
                <a:close/>
                <a:moveTo>
                  <a:pt x="57373" y="0"/>
                </a:moveTo>
                <a:lnTo>
                  <a:pt x="0" y="57373"/>
                </a:lnTo>
                <a:lnTo>
                  <a:pt x="0" y="57820"/>
                </a:lnTo>
                <a:lnTo>
                  <a:pt x="57820" y="0"/>
                </a:lnTo>
                <a:close/>
                <a:moveTo>
                  <a:pt x="63624" y="0"/>
                </a:moveTo>
                <a:lnTo>
                  <a:pt x="0" y="63624"/>
                </a:lnTo>
                <a:lnTo>
                  <a:pt x="0" y="64070"/>
                </a:lnTo>
                <a:lnTo>
                  <a:pt x="64071" y="0"/>
                </a:lnTo>
                <a:close/>
                <a:moveTo>
                  <a:pt x="69875" y="0"/>
                </a:moveTo>
                <a:lnTo>
                  <a:pt x="0" y="69875"/>
                </a:lnTo>
                <a:lnTo>
                  <a:pt x="0" y="70321"/>
                </a:lnTo>
                <a:lnTo>
                  <a:pt x="70321" y="0"/>
                </a:lnTo>
                <a:close/>
                <a:moveTo>
                  <a:pt x="76126" y="0"/>
                </a:moveTo>
                <a:lnTo>
                  <a:pt x="0" y="76125"/>
                </a:lnTo>
                <a:lnTo>
                  <a:pt x="0" y="76572"/>
                </a:lnTo>
                <a:lnTo>
                  <a:pt x="76572" y="0"/>
                </a:lnTo>
                <a:close/>
                <a:moveTo>
                  <a:pt x="82376" y="0"/>
                </a:moveTo>
                <a:lnTo>
                  <a:pt x="0" y="82376"/>
                </a:lnTo>
                <a:lnTo>
                  <a:pt x="0" y="82823"/>
                </a:lnTo>
                <a:lnTo>
                  <a:pt x="82823" y="0"/>
                </a:lnTo>
                <a:close/>
                <a:moveTo>
                  <a:pt x="88627" y="0"/>
                </a:moveTo>
                <a:lnTo>
                  <a:pt x="0" y="88627"/>
                </a:lnTo>
                <a:lnTo>
                  <a:pt x="0" y="89073"/>
                </a:lnTo>
                <a:lnTo>
                  <a:pt x="89074" y="0"/>
                </a:lnTo>
                <a:close/>
                <a:moveTo>
                  <a:pt x="94878" y="0"/>
                </a:moveTo>
                <a:lnTo>
                  <a:pt x="0" y="94878"/>
                </a:lnTo>
                <a:lnTo>
                  <a:pt x="0" y="95324"/>
                </a:lnTo>
                <a:lnTo>
                  <a:pt x="95324" y="0"/>
                </a:lnTo>
                <a:close/>
                <a:moveTo>
                  <a:pt x="101129" y="0"/>
                </a:moveTo>
                <a:lnTo>
                  <a:pt x="0" y="101128"/>
                </a:lnTo>
                <a:lnTo>
                  <a:pt x="0" y="101575"/>
                </a:lnTo>
                <a:lnTo>
                  <a:pt x="101575" y="0"/>
                </a:lnTo>
                <a:close/>
                <a:moveTo>
                  <a:pt x="107379" y="0"/>
                </a:moveTo>
                <a:lnTo>
                  <a:pt x="0" y="107379"/>
                </a:lnTo>
                <a:lnTo>
                  <a:pt x="0" y="107826"/>
                </a:lnTo>
                <a:lnTo>
                  <a:pt x="107826" y="0"/>
                </a:lnTo>
                <a:close/>
                <a:moveTo>
                  <a:pt x="113630" y="0"/>
                </a:moveTo>
                <a:lnTo>
                  <a:pt x="0" y="113630"/>
                </a:lnTo>
                <a:lnTo>
                  <a:pt x="0" y="114076"/>
                </a:lnTo>
                <a:lnTo>
                  <a:pt x="114077" y="0"/>
                </a:lnTo>
                <a:close/>
                <a:moveTo>
                  <a:pt x="119881" y="0"/>
                </a:moveTo>
                <a:lnTo>
                  <a:pt x="0" y="119881"/>
                </a:lnTo>
                <a:lnTo>
                  <a:pt x="0" y="120327"/>
                </a:lnTo>
                <a:lnTo>
                  <a:pt x="120328" y="0"/>
                </a:lnTo>
                <a:close/>
                <a:moveTo>
                  <a:pt x="126132" y="0"/>
                </a:moveTo>
                <a:lnTo>
                  <a:pt x="0" y="126132"/>
                </a:lnTo>
                <a:lnTo>
                  <a:pt x="0" y="126578"/>
                </a:lnTo>
                <a:lnTo>
                  <a:pt x="126578" y="0"/>
                </a:lnTo>
                <a:close/>
                <a:moveTo>
                  <a:pt x="132383" y="0"/>
                </a:moveTo>
                <a:lnTo>
                  <a:pt x="0" y="132382"/>
                </a:lnTo>
                <a:lnTo>
                  <a:pt x="0" y="132829"/>
                </a:lnTo>
                <a:lnTo>
                  <a:pt x="132829" y="0"/>
                </a:lnTo>
                <a:close/>
                <a:moveTo>
                  <a:pt x="138633" y="0"/>
                </a:moveTo>
                <a:lnTo>
                  <a:pt x="0" y="138633"/>
                </a:lnTo>
                <a:lnTo>
                  <a:pt x="0" y="139080"/>
                </a:lnTo>
                <a:lnTo>
                  <a:pt x="139080" y="0"/>
                </a:lnTo>
                <a:close/>
                <a:moveTo>
                  <a:pt x="144884" y="0"/>
                </a:moveTo>
                <a:lnTo>
                  <a:pt x="0" y="144884"/>
                </a:lnTo>
                <a:lnTo>
                  <a:pt x="0" y="145330"/>
                </a:lnTo>
                <a:lnTo>
                  <a:pt x="145331" y="0"/>
                </a:lnTo>
                <a:close/>
                <a:moveTo>
                  <a:pt x="151135" y="0"/>
                </a:moveTo>
                <a:lnTo>
                  <a:pt x="0" y="151135"/>
                </a:lnTo>
                <a:lnTo>
                  <a:pt x="0" y="151581"/>
                </a:lnTo>
                <a:lnTo>
                  <a:pt x="151581" y="0"/>
                </a:lnTo>
                <a:close/>
                <a:moveTo>
                  <a:pt x="157386" y="0"/>
                </a:moveTo>
                <a:lnTo>
                  <a:pt x="0" y="157385"/>
                </a:lnTo>
                <a:lnTo>
                  <a:pt x="0" y="157832"/>
                </a:lnTo>
                <a:lnTo>
                  <a:pt x="157832" y="0"/>
                </a:lnTo>
                <a:close/>
                <a:moveTo>
                  <a:pt x="163637" y="0"/>
                </a:moveTo>
                <a:lnTo>
                  <a:pt x="2902" y="160734"/>
                </a:lnTo>
                <a:lnTo>
                  <a:pt x="3349" y="160734"/>
                </a:lnTo>
                <a:lnTo>
                  <a:pt x="164083" y="0"/>
                </a:lnTo>
                <a:close/>
                <a:moveTo>
                  <a:pt x="169887" y="0"/>
                </a:moveTo>
                <a:lnTo>
                  <a:pt x="9153" y="160734"/>
                </a:lnTo>
                <a:lnTo>
                  <a:pt x="9599" y="160734"/>
                </a:lnTo>
                <a:lnTo>
                  <a:pt x="170334" y="0"/>
                </a:lnTo>
                <a:close/>
                <a:moveTo>
                  <a:pt x="176138" y="0"/>
                </a:moveTo>
                <a:lnTo>
                  <a:pt x="15404" y="160734"/>
                </a:lnTo>
                <a:lnTo>
                  <a:pt x="15850" y="160734"/>
                </a:lnTo>
                <a:lnTo>
                  <a:pt x="176585" y="0"/>
                </a:lnTo>
                <a:close/>
                <a:moveTo>
                  <a:pt x="182389" y="0"/>
                </a:moveTo>
                <a:lnTo>
                  <a:pt x="21654" y="160734"/>
                </a:lnTo>
                <a:lnTo>
                  <a:pt x="22101" y="160734"/>
                </a:lnTo>
                <a:lnTo>
                  <a:pt x="182835" y="0"/>
                </a:lnTo>
                <a:close/>
                <a:moveTo>
                  <a:pt x="188640" y="0"/>
                </a:moveTo>
                <a:lnTo>
                  <a:pt x="27905" y="160734"/>
                </a:lnTo>
                <a:lnTo>
                  <a:pt x="28352" y="160734"/>
                </a:lnTo>
                <a:lnTo>
                  <a:pt x="189086" y="0"/>
                </a:lnTo>
                <a:close/>
                <a:moveTo>
                  <a:pt x="194890" y="0"/>
                </a:moveTo>
                <a:lnTo>
                  <a:pt x="34156" y="160734"/>
                </a:lnTo>
                <a:lnTo>
                  <a:pt x="34603" y="160734"/>
                </a:lnTo>
                <a:lnTo>
                  <a:pt x="195337" y="0"/>
                </a:lnTo>
                <a:close/>
                <a:moveTo>
                  <a:pt x="201141" y="0"/>
                </a:moveTo>
                <a:lnTo>
                  <a:pt x="40407" y="160734"/>
                </a:lnTo>
                <a:lnTo>
                  <a:pt x="40853" y="160734"/>
                </a:lnTo>
                <a:lnTo>
                  <a:pt x="201588" y="0"/>
                </a:lnTo>
                <a:close/>
                <a:moveTo>
                  <a:pt x="207392" y="0"/>
                </a:moveTo>
                <a:lnTo>
                  <a:pt x="46658" y="160734"/>
                </a:lnTo>
                <a:lnTo>
                  <a:pt x="47104" y="160734"/>
                </a:lnTo>
                <a:lnTo>
                  <a:pt x="207838" y="0"/>
                </a:lnTo>
                <a:close/>
                <a:moveTo>
                  <a:pt x="213643" y="0"/>
                </a:moveTo>
                <a:lnTo>
                  <a:pt x="52908" y="160734"/>
                </a:lnTo>
                <a:lnTo>
                  <a:pt x="53355" y="160734"/>
                </a:lnTo>
                <a:lnTo>
                  <a:pt x="214089" y="0"/>
                </a:lnTo>
                <a:close/>
                <a:moveTo>
                  <a:pt x="219894" y="0"/>
                </a:moveTo>
                <a:lnTo>
                  <a:pt x="59159" y="160734"/>
                </a:lnTo>
                <a:lnTo>
                  <a:pt x="59606" y="160734"/>
                </a:lnTo>
                <a:lnTo>
                  <a:pt x="220340" y="0"/>
                </a:lnTo>
                <a:close/>
                <a:moveTo>
                  <a:pt x="226144" y="0"/>
                </a:moveTo>
                <a:lnTo>
                  <a:pt x="65410" y="160734"/>
                </a:lnTo>
                <a:lnTo>
                  <a:pt x="65856" y="160734"/>
                </a:lnTo>
                <a:lnTo>
                  <a:pt x="226591" y="0"/>
                </a:lnTo>
                <a:close/>
                <a:moveTo>
                  <a:pt x="232395" y="0"/>
                </a:moveTo>
                <a:lnTo>
                  <a:pt x="71661" y="160734"/>
                </a:lnTo>
                <a:lnTo>
                  <a:pt x="72107" y="160734"/>
                </a:lnTo>
                <a:lnTo>
                  <a:pt x="232842" y="0"/>
                </a:lnTo>
                <a:close/>
                <a:moveTo>
                  <a:pt x="238646" y="0"/>
                </a:moveTo>
                <a:lnTo>
                  <a:pt x="77912" y="160734"/>
                </a:lnTo>
                <a:lnTo>
                  <a:pt x="78358" y="160734"/>
                </a:lnTo>
                <a:lnTo>
                  <a:pt x="239092" y="0"/>
                </a:lnTo>
                <a:close/>
                <a:moveTo>
                  <a:pt x="244897" y="0"/>
                </a:moveTo>
                <a:lnTo>
                  <a:pt x="84162" y="160734"/>
                </a:lnTo>
                <a:lnTo>
                  <a:pt x="84609" y="160734"/>
                </a:lnTo>
                <a:lnTo>
                  <a:pt x="245343" y="0"/>
                </a:lnTo>
                <a:close/>
                <a:moveTo>
                  <a:pt x="251147" y="0"/>
                </a:moveTo>
                <a:lnTo>
                  <a:pt x="90413" y="160734"/>
                </a:lnTo>
                <a:lnTo>
                  <a:pt x="90860" y="160734"/>
                </a:lnTo>
                <a:lnTo>
                  <a:pt x="251594" y="0"/>
                </a:lnTo>
                <a:close/>
                <a:moveTo>
                  <a:pt x="257398" y="0"/>
                </a:moveTo>
                <a:lnTo>
                  <a:pt x="96664" y="160734"/>
                </a:lnTo>
                <a:lnTo>
                  <a:pt x="97110" y="160734"/>
                </a:lnTo>
                <a:lnTo>
                  <a:pt x="257845" y="0"/>
                </a:lnTo>
                <a:close/>
                <a:moveTo>
                  <a:pt x="263649" y="0"/>
                </a:moveTo>
                <a:lnTo>
                  <a:pt x="102915" y="160734"/>
                </a:lnTo>
                <a:lnTo>
                  <a:pt x="103361" y="160734"/>
                </a:lnTo>
                <a:lnTo>
                  <a:pt x="264096" y="0"/>
                </a:lnTo>
                <a:close/>
                <a:moveTo>
                  <a:pt x="269900" y="0"/>
                </a:moveTo>
                <a:lnTo>
                  <a:pt x="109165" y="160734"/>
                </a:lnTo>
                <a:lnTo>
                  <a:pt x="109612" y="160734"/>
                </a:lnTo>
                <a:lnTo>
                  <a:pt x="270346" y="0"/>
                </a:lnTo>
                <a:close/>
                <a:moveTo>
                  <a:pt x="276151" y="0"/>
                </a:moveTo>
                <a:lnTo>
                  <a:pt x="115416" y="160734"/>
                </a:lnTo>
                <a:lnTo>
                  <a:pt x="115863" y="160734"/>
                </a:lnTo>
                <a:lnTo>
                  <a:pt x="276597" y="0"/>
                </a:lnTo>
                <a:close/>
                <a:moveTo>
                  <a:pt x="282401" y="0"/>
                </a:moveTo>
                <a:lnTo>
                  <a:pt x="121667" y="160734"/>
                </a:lnTo>
                <a:lnTo>
                  <a:pt x="122113" y="160734"/>
                </a:lnTo>
                <a:lnTo>
                  <a:pt x="282848" y="0"/>
                </a:lnTo>
                <a:close/>
                <a:moveTo>
                  <a:pt x="285750" y="2902"/>
                </a:moveTo>
                <a:lnTo>
                  <a:pt x="127918" y="160734"/>
                </a:lnTo>
                <a:lnTo>
                  <a:pt x="128364" y="160734"/>
                </a:lnTo>
                <a:lnTo>
                  <a:pt x="285750" y="3349"/>
                </a:lnTo>
                <a:lnTo>
                  <a:pt x="285750" y="2902"/>
                </a:lnTo>
                <a:close/>
                <a:moveTo>
                  <a:pt x="285750" y="9153"/>
                </a:moveTo>
                <a:lnTo>
                  <a:pt x="134169" y="160734"/>
                </a:lnTo>
                <a:lnTo>
                  <a:pt x="134615" y="160734"/>
                </a:lnTo>
                <a:lnTo>
                  <a:pt x="285750" y="9599"/>
                </a:lnTo>
                <a:lnTo>
                  <a:pt x="285750" y="9153"/>
                </a:lnTo>
                <a:close/>
                <a:moveTo>
                  <a:pt x="285750" y="15404"/>
                </a:moveTo>
                <a:lnTo>
                  <a:pt x="140419" y="160734"/>
                </a:lnTo>
                <a:lnTo>
                  <a:pt x="140866" y="160734"/>
                </a:lnTo>
                <a:lnTo>
                  <a:pt x="285750" y="15850"/>
                </a:lnTo>
                <a:lnTo>
                  <a:pt x="285750" y="15404"/>
                </a:lnTo>
                <a:close/>
                <a:moveTo>
                  <a:pt x="285750" y="21654"/>
                </a:moveTo>
                <a:lnTo>
                  <a:pt x="146670" y="160734"/>
                </a:lnTo>
                <a:lnTo>
                  <a:pt x="147117" y="160734"/>
                </a:lnTo>
                <a:lnTo>
                  <a:pt x="285750" y="22101"/>
                </a:lnTo>
                <a:lnTo>
                  <a:pt x="285750" y="21654"/>
                </a:lnTo>
                <a:close/>
                <a:moveTo>
                  <a:pt x="285750" y="27905"/>
                </a:moveTo>
                <a:lnTo>
                  <a:pt x="152921" y="160734"/>
                </a:lnTo>
                <a:lnTo>
                  <a:pt x="153367" y="160734"/>
                </a:lnTo>
                <a:lnTo>
                  <a:pt x="285750" y="28352"/>
                </a:lnTo>
                <a:lnTo>
                  <a:pt x="285750" y="27905"/>
                </a:lnTo>
                <a:close/>
                <a:moveTo>
                  <a:pt x="285750" y="34156"/>
                </a:moveTo>
                <a:lnTo>
                  <a:pt x="159172" y="160734"/>
                </a:lnTo>
                <a:lnTo>
                  <a:pt x="159618" y="160734"/>
                </a:lnTo>
                <a:lnTo>
                  <a:pt x="285750" y="34602"/>
                </a:lnTo>
                <a:lnTo>
                  <a:pt x="285750" y="34156"/>
                </a:lnTo>
                <a:close/>
                <a:moveTo>
                  <a:pt x="285750" y="40407"/>
                </a:moveTo>
                <a:lnTo>
                  <a:pt x="165422" y="160734"/>
                </a:lnTo>
                <a:lnTo>
                  <a:pt x="165869" y="160734"/>
                </a:lnTo>
                <a:lnTo>
                  <a:pt x="285750" y="40853"/>
                </a:lnTo>
                <a:lnTo>
                  <a:pt x="285750" y="40407"/>
                </a:lnTo>
                <a:close/>
                <a:moveTo>
                  <a:pt x="285750" y="46658"/>
                </a:moveTo>
                <a:lnTo>
                  <a:pt x="171673" y="160734"/>
                </a:lnTo>
                <a:lnTo>
                  <a:pt x="172120" y="160734"/>
                </a:lnTo>
                <a:lnTo>
                  <a:pt x="285750" y="47104"/>
                </a:lnTo>
                <a:lnTo>
                  <a:pt x="285750" y="46658"/>
                </a:lnTo>
                <a:close/>
                <a:moveTo>
                  <a:pt x="285750" y="52908"/>
                </a:moveTo>
                <a:lnTo>
                  <a:pt x="177924" y="160734"/>
                </a:lnTo>
                <a:lnTo>
                  <a:pt x="178371" y="160734"/>
                </a:lnTo>
                <a:lnTo>
                  <a:pt x="285750" y="53355"/>
                </a:lnTo>
                <a:lnTo>
                  <a:pt x="285750" y="52908"/>
                </a:lnTo>
                <a:close/>
                <a:moveTo>
                  <a:pt x="285750" y="59159"/>
                </a:moveTo>
                <a:lnTo>
                  <a:pt x="184175" y="160734"/>
                </a:lnTo>
                <a:lnTo>
                  <a:pt x="184621" y="160734"/>
                </a:lnTo>
                <a:lnTo>
                  <a:pt x="285750" y="59606"/>
                </a:lnTo>
                <a:lnTo>
                  <a:pt x="285750" y="59159"/>
                </a:lnTo>
                <a:close/>
                <a:moveTo>
                  <a:pt x="285750" y="65410"/>
                </a:moveTo>
                <a:lnTo>
                  <a:pt x="190426" y="160734"/>
                </a:lnTo>
                <a:lnTo>
                  <a:pt x="190872" y="160734"/>
                </a:lnTo>
                <a:lnTo>
                  <a:pt x="285750" y="65856"/>
                </a:lnTo>
                <a:lnTo>
                  <a:pt x="285750" y="65410"/>
                </a:lnTo>
                <a:close/>
                <a:moveTo>
                  <a:pt x="285750" y="71661"/>
                </a:moveTo>
                <a:lnTo>
                  <a:pt x="196676" y="160734"/>
                </a:lnTo>
                <a:lnTo>
                  <a:pt x="197123" y="160734"/>
                </a:lnTo>
                <a:lnTo>
                  <a:pt x="285750" y="72107"/>
                </a:lnTo>
                <a:lnTo>
                  <a:pt x="285750" y="71661"/>
                </a:lnTo>
                <a:close/>
                <a:moveTo>
                  <a:pt x="285750" y="77911"/>
                </a:moveTo>
                <a:lnTo>
                  <a:pt x="202927" y="160734"/>
                </a:lnTo>
                <a:lnTo>
                  <a:pt x="203374" y="160734"/>
                </a:lnTo>
                <a:lnTo>
                  <a:pt x="285750" y="78358"/>
                </a:lnTo>
                <a:lnTo>
                  <a:pt x="285750" y="77911"/>
                </a:lnTo>
                <a:close/>
                <a:moveTo>
                  <a:pt x="285750" y="84162"/>
                </a:moveTo>
                <a:lnTo>
                  <a:pt x="209178" y="160734"/>
                </a:lnTo>
                <a:lnTo>
                  <a:pt x="209624" y="160734"/>
                </a:lnTo>
                <a:lnTo>
                  <a:pt x="285750" y="84609"/>
                </a:lnTo>
                <a:lnTo>
                  <a:pt x="285750" y="84162"/>
                </a:lnTo>
                <a:close/>
                <a:moveTo>
                  <a:pt x="285750" y="90413"/>
                </a:moveTo>
                <a:lnTo>
                  <a:pt x="215429" y="160734"/>
                </a:lnTo>
                <a:lnTo>
                  <a:pt x="215875" y="160734"/>
                </a:lnTo>
                <a:lnTo>
                  <a:pt x="285750" y="90859"/>
                </a:lnTo>
                <a:lnTo>
                  <a:pt x="285750" y="90413"/>
                </a:lnTo>
                <a:close/>
                <a:moveTo>
                  <a:pt x="285750" y="96664"/>
                </a:moveTo>
                <a:lnTo>
                  <a:pt x="221680" y="160734"/>
                </a:lnTo>
                <a:lnTo>
                  <a:pt x="222126" y="160734"/>
                </a:lnTo>
                <a:lnTo>
                  <a:pt x="285750" y="97110"/>
                </a:lnTo>
                <a:lnTo>
                  <a:pt x="285750" y="96664"/>
                </a:lnTo>
                <a:close/>
                <a:moveTo>
                  <a:pt x="285750" y="102914"/>
                </a:moveTo>
                <a:lnTo>
                  <a:pt x="227930" y="160734"/>
                </a:lnTo>
                <a:lnTo>
                  <a:pt x="228377" y="160734"/>
                </a:lnTo>
                <a:lnTo>
                  <a:pt x="285750" y="103361"/>
                </a:lnTo>
                <a:lnTo>
                  <a:pt x="285750" y="102914"/>
                </a:lnTo>
                <a:close/>
                <a:moveTo>
                  <a:pt x="285750" y="109165"/>
                </a:moveTo>
                <a:lnTo>
                  <a:pt x="234181" y="160734"/>
                </a:lnTo>
                <a:lnTo>
                  <a:pt x="234628" y="160734"/>
                </a:lnTo>
                <a:lnTo>
                  <a:pt x="285750" y="109612"/>
                </a:lnTo>
                <a:lnTo>
                  <a:pt x="285750" y="109165"/>
                </a:lnTo>
                <a:close/>
                <a:moveTo>
                  <a:pt x="285750" y="115416"/>
                </a:moveTo>
                <a:lnTo>
                  <a:pt x="240432" y="160734"/>
                </a:lnTo>
                <a:lnTo>
                  <a:pt x="240878" y="160734"/>
                </a:lnTo>
                <a:lnTo>
                  <a:pt x="285750" y="115862"/>
                </a:lnTo>
                <a:lnTo>
                  <a:pt x="285750" y="115416"/>
                </a:lnTo>
                <a:close/>
                <a:moveTo>
                  <a:pt x="285750" y="121667"/>
                </a:moveTo>
                <a:lnTo>
                  <a:pt x="246683" y="160734"/>
                </a:lnTo>
                <a:lnTo>
                  <a:pt x="247129" y="160734"/>
                </a:lnTo>
                <a:lnTo>
                  <a:pt x="285750" y="122113"/>
                </a:lnTo>
                <a:lnTo>
                  <a:pt x="285750" y="121667"/>
                </a:lnTo>
                <a:close/>
                <a:moveTo>
                  <a:pt x="285750" y="127917"/>
                </a:moveTo>
                <a:lnTo>
                  <a:pt x="252933" y="160734"/>
                </a:lnTo>
                <a:lnTo>
                  <a:pt x="253380" y="160734"/>
                </a:lnTo>
                <a:lnTo>
                  <a:pt x="285750" y="128364"/>
                </a:lnTo>
                <a:lnTo>
                  <a:pt x="285750" y="127917"/>
                </a:lnTo>
                <a:close/>
                <a:moveTo>
                  <a:pt x="285750" y="134168"/>
                </a:moveTo>
                <a:lnTo>
                  <a:pt x="259184" y="160734"/>
                </a:lnTo>
                <a:lnTo>
                  <a:pt x="259631" y="160734"/>
                </a:lnTo>
                <a:lnTo>
                  <a:pt x="285750" y="134615"/>
                </a:lnTo>
                <a:lnTo>
                  <a:pt x="285750" y="134168"/>
                </a:lnTo>
                <a:close/>
                <a:moveTo>
                  <a:pt x="285750" y="140419"/>
                </a:moveTo>
                <a:lnTo>
                  <a:pt x="265435" y="160734"/>
                </a:lnTo>
                <a:lnTo>
                  <a:pt x="265881" y="160734"/>
                </a:lnTo>
                <a:lnTo>
                  <a:pt x="285750" y="140865"/>
                </a:lnTo>
                <a:lnTo>
                  <a:pt x="285750" y="140419"/>
                </a:lnTo>
                <a:close/>
                <a:moveTo>
                  <a:pt x="285750" y="146670"/>
                </a:moveTo>
                <a:lnTo>
                  <a:pt x="271686" y="160734"/>
                </a:lnTo>
                <a:lnTo>
                  <a:pt x="272132" y="160734"/>
                </a:lnTo>
                <a:lnTo>
                  <a:pt x="285750" y="147116"/>
                </a:lnTo>
                <a:lnTo>
                  <a:pt x="285750" y="146670"/>
                </a:lnTo>
                <a:close/>
                <a:moveTo>
                  <a:pt x="285750" y="152921"/>
                </a:moveTo>
                <a:lnTo>
                  <a:pt x="277937" y="160734"/>
                </a:lnTo>
                <a:lnTo>
                  <a:pt x="278383" y="160734"/>
                </a:lnTo>
                <a:lnTo>
                  <a:pt x="285750" y="153367"/>
                </a:lnTo>
                <a:lnTo>
                  <a:pt x="285750" y="152921"/>
                </a:lnTo>
                <a:close/>
                <a:moveTo>
                  <a:pt x="285750" y="159171"/>
                </a:moveTo>
                <a:lnTo>
                  <a:pt x="284187" y="160734"/>
                </a:lnTo>
                <a:lnTo>
                  <a:pt x="284634" y="160734"/>
                </a:lnTo>
                <a:lnTo>
                  <a:pt x="285750" y="159618"/>
                </a:lnTo>
                <a:lnTo>
                  <a:pt x="285750" y="15917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 name="Shape 7"/>
          <p:cNvSpPr txBox="1">
            <a:spLocks noGrp="1"/>
          </p:cNvSpPr>
          <p:nvPr>
            <p:ph type="title"/>
          </p:nvPr>
        </p:nvSpPr>
        <p:spPr>
          <a:xfrm>
            <a:off x="902900" y="742300"/>
            <a:ext cx="7338300" cy="607200"/>
          </a:xfrm>
          <a:prstGeom prst="rect">
            <a:avLst/>
          </a:prstGeom>
          <a:noFill/>
          <a:ln>
            <a:noFill/>
          </a:ln>
        </p:spPr>
        <p:txBody>
          <a:bodyPr spcFirstLastPara="1" wrap="square" lIns="91425" tIns="91425" rIns="91425" bIns="91425" anchor="b" anchorCtr="0"/>
          <a:lstStyle>
            <a:lvl1pPr lvl="0"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1pPr>
            <a:lvl2pPr lvl="1"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2pPr>
            <a:lvl3pPr lvl="2"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3pPr>
            <a:lvl4pPr lvl="3"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4pPr>
            <a:lvl5pPr lvl="4"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5pPr>
            <a:lvl6pPr lvl="5"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6pPr>
            <a:lvl7pPr lvl="6"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7pPr>
            <a:lvl8pPr lvl="7"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8pPr>
            <a:lvl9pPr lvl="8"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9pPr>
          </a:lstStyle>
          <a:p>
            <a:endParaRPr/>
          </a:p>
        </p:txBody>
      </p:sp>
      <p:sp>
        <p:nvSpPr>
          <p:cNvPr id="8" name="Shape 8"/>
          <p:cNvSpPr txBox="1">
            <a:spLocks noGrp="1"/>
          </p:cNvSpPr>
          <p:nvPr>
            <p:ph type="body" idx="1"/>
          </p:nvPr>
        </p:nvSpPr>
        <p:spPr>
          <a:xfrm>
            <a:off x="902900" y="1598734"/>
            <a:ext cx="7338300" cy="2638500"/>
          </a:xfrm>
          <a:prstGeom prst="rect">
            <a:avLst/>
          </a:prstGeom>
          <a:noFill/>
          <a:ln>
            <a:noFill/>
          </a:ln>
        </p:spPr>
        <p:txBody>
          <a:bodyPr spcFirstLastPara="1" wrap="square" lIns="91425" tIns="91425" rIns="91425" bIns="91425" anchor="t" anchorCtr="0"/>
          <a:lstStyle>
            <a:lvl1pPr marL="457200" lvl="0" indent="-368300">
              <a:spcBef>
                <a:spcPts val="600"/>
              </a:spcBef>
              <a:spcAft>
                <a:spcPts val="0"/>
              </a:spcAft>
              <a:buClr>
                <a:srgbClr val="9E7C59"/>
              </a:buClr>
              <a:buSzPts val="2200"/>
              <a:buFont typeface="Tinos"/>
              <a:buChar char="⬗"/>
              <a:defRPr sz="2200">
                <a:solidFill>
                  <a:srgbClr val="434343"/>
                </a:solidFill>
                <a:latin typeface="Tinos"/>
                <a:ea typeface="Tinos"/>
                <a:cs typeface="Tinos"/>
                <a:sym typeface="Tinos"/>
              </a:defRPr>
            </a:lvl1pPr>
            <a:lvl2pPr marL="914400" lvl="1"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2pPr>
            <a:lvl3pPr marL="1371600" lvl="2"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3pPr>
            <a:lvl4pPr marL="1828800" lvl="3"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4pPr>
            <a:lvl5pPr marL="2286000" lvl="4"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5pPr>
            <a:lvl6pPr marL="2743200" lvl="5"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6pPr>
            <a:lvl7pPr marL="3200400" lvl="6"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7pPr>
            <a:lvl8pPr marL="3657600" lvl="7"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8pPr>
            <a:lvl9pPr marL="4114800" lvl="8"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61" r:id="rId3"/>
    <p:sldLayoutId id="2147483652" r:id="rId4"/>
    <p:sldLayoutId id="2147483657" r:id="rId5"/>
    <p:sldLayoutId id="2147483659"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tif"/><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0.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hyperlink" Target="http://www.legacy.com/obituaries/sandiegouniontribune/obituary.aspx?pid=176862043" TargetMode="External"/><Relationship Id="rId7" Type="http://schemas.openxmlformats.org/officeDocument/2006/relationships/hyperlink" Target="https://www.doogal.co.uk/BatchGeocoding.php"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hyperlink" Target="https://www.slidescarnival.com/helicanus-free-presentation-template/1973" TargetMode="External"/><Relationship Id="rId5" Type="http://schemas.openxmlformats.org/officeDocument/2006/relationships/hyperlink" Target="https://github.com/kjones5/metis_bootcamp/tree/master/Project4_NLPGrandmaLetters" TargetMode="External"/><Relationship Id="rId4" Type="http://schemas.openxmlformats.org/officeDocument/2006/relationships/hyperlink" Target="http://www.legacy.com/obituaries/sandiegouniontribune/obituary.aspx?n=francis-edward-jones&amp;pid=155917613"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3"/>
        <p:cNvGrpSpPr/>
        <p:nvPr/>
      </p:nvGrpSpPr>
      <p:grpSpPr>
        <a:xfrm>
          <a:off x="0" y="0"/>
          <a:ext cx="0" cy="0"/>
          <a:chOff x="0" y="0"/>
          <a:chExt cx="0" cy="0"/>
        </a:xfrm>
      </p:grpSpPr>
      <p:sp>
        <p:nvSpPr>
          <p:cNvPr id="94" name="Shape 94"/>
          <p:cNvSpPr txBox="1">
            <a:spLocks noGrp="1"/>
          </p:cNvSpPr>
          <p:nvPr>
            <p:ph type="ctrTitle"/>
          </p:nvPr>
        </p:nvSpPr>
        <p:spPr>
          <a:xfrm>
            <a:off x="3217625" y="1206625"/>
            <a:ext cx="2708700" cy="27303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sz="1000" dirty="0">
                <a:solidFill>
                  <a:srgbClr val="E2D8CE"/>
                </a:solidFill>
                <a:latin typeface="Avenir Light" panose="020B0402020203020204" pitchFamily="34" charset="77"/>
              </a:rPr>
              <a:t>APPLICATIONS OF DATA SCIENCE:</a:t>
            </a:r>
            <a:br>
              <a:rPr lang="en-US" sz="1000" dirty="0">
                <a:solidFill>
                  <a:srgbClr val="704F2C"/>
                </a:solidFill>
              </a:rPr>
            </a:br>
            <a:r>
              <a:rPr lang="en-US" dirty="0"/>
              <a:t>Appreciating Letters from Grandma</a:t>
            </a:r>
            <a:br>
              <a:rPr lang="en-US" dirty="0"/>
            </a:br>
            <a:br>
              <a:rPr lang="en-US" sz="1200" dirty="0"/>
            </a:br>
            <a:r>
              <a:rPr lang="en-US" sz="1200" dirty="0"/>
              <a:t>Kelly Jones   |  June 2018</a:t>
            </a:r>
            <a:endParaRPr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ctrTitle" idx="4294967295"/>
          </p:nvPr>
        </p:nvSpPr>
        <p:spPr>
          <a:xfrm>
            <a:off x="3734382" y="648000"/>
            <a:ext cx="3883218" cy="894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4000" dirty="0">
                <a:solidFill>
                  <a:srgbClr val="9E7C59"/>
                </a:solidFill>
              </a:rPr>
              <a:t>362 letters</a:t>
            </a:r>
            <a:endParaRPr sz="4000" dirty="0">
              <a:solidFill>
                <a:srgbClr val="9E7C59"/>
              </a:solidFill>
            </a:endParaRPr>
          </a:p>
        </p:txBody>
      </p:sp>
      <p:sp>
        <p:nvSpPr>
          <p:cNvPr id="230" name="Shape 230"/>
          <p:cNvSpPr txBox="1">
            <a:spLocks noGrp="1"/>
          </p:cNvSpPr>
          <p:nvPr>
            <p:ph type="subTitle" idx="4294967295"/>
          </p:nvPr>
        </p:nvSpPr>
        <p:spPr>
          <a:xfrm>
            <a:off x="3734382" y="1258908"/>
            <a:ext cx="3883218"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dirty="0"/>
              <a:t>from 1941 to 1970</a:t>
            </a:r>
            <a:endParaRPr sz="1800" dirty="0"/>
          </a:p>
        </p:txBody>
      </p:sp>
      <p:sp>
        <p:nvSpPr>
          <p:cNvPr id="231" name="Shape 231"/>
          <p:cNvSpPr txBox="1">
            <a:spLocks noGrp="1"/>
          </p:cNvSpPr>
          <p:nvPr>
            <p:ph type="ctrTitle" idx="4294967295"/>
          </p:nvPr>
        </p:nvSpPr>
        <p:spPr>
          <a:xfrm>
            <a:off x="3734381" y="3276893"/>
            <a:ext cx="4069429" cy="894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4000" dirty="0">
                <a:solidFill>
                  <a:srgbClr val="9E7C59"/>
                </a:solidFill>
              </a:rPr>
              <a:t>50 transcribed</a:t>
            </a:r>
            <a:endParaRPr sz="4000" dirty="0">
              <a:solidFill>
                <a:srgbClr val="9E7C59"/>
              </a:solidFill>
            </a:endParaRPr>
          </a:p>
        </p:txBody>
      </p:sp>
      <p:sp>
        <p:nvSpPr>
          <p:cNvPr id="232" name="Shape 232"/>
          <p:cNvSpPr txBox="1">
            <a:spLocks noGrp="1"/>
          </p:cNvSpPr>
          <p:nvPr>
            <p:ph type="subTitle" idx="4294967295"/>
          </p:nvPr>
        </p:nvSpPr>
        <p:spPr>
          <a:xfrm>
            <a:off x="3734382" y="3887801"/>
            <a:ext cx="3883218"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1800" dirty="0"/>
              <a:t>f</a:t>
            </a:r>
            <a:r>
              <a:rPr lang="en" sz="1800" dirty="0"/>
              <a:t>or this project (so far!)</a:t>
            </a:r>
            <a:endParaRPr sz="1800" dirty="0"/>
          </a:p>
        </p:txBody>
      </p:sp>
      <p:sp>
        <p:nvSpPr>
          <p:cNvPr id="233" name="Shape 233"/>
          <p:cNvSpPr txBox="1">
            <a:spLocks noGrp="1"/>
          </p:cNvSpPr>
          <p:nvPr>
            <p:ph type="ctrTitle" idx="4294967295"/>
          </p:nvPr>
        </p:nvSpPr>
        <p:spPr>
          <a:xfrm>
            <a:off x="3734382" y="1962447"/>
            <a:ext cx="3883218" cy="894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4000" dirty="0">
                <a:solidFill>
                  <a:srgbClr val="9E7C59"/>
                </a:solidFill>
              </a:rPr>
              <a:t>89%</a:t>
            </a:r>
            <a:endParaRPr sz="4000" dirty="0">
              <a:solidFill>
                <a:srgbClr val="9E7C59"/>
              </a:solidFill>
            </a:endParaRPr>
          </a:p>
        </p:txBody>
      </p:sp>
      <p:sp>
        <p:nvSpPr>
          <p:cNvPr id="234" name="Shape 234"/>
          <p:cNvSpPr txBox="1">
            <a:spLocks noGrp="1"/>
          </p:cNvSpPr>
          <p:nvPr>
            <p:ph type="subTitle" idx="4294967295"/>
          </p:nvPr>
        </p:nvSpPr>
        <p:spPr>
          <a:xfrm>
            <a:off x="3734382" y="2573355"/>
            <a:ext cx="3883218"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dirty="0"/>
              <a:t>written to her parents</a:t>
            </a:r>
            <a:endParaRPr sz="1800" dirty="0"/>
          </a:p>
        </p:txBody>
      </p:sp>
      <p:pic>
        <p:nvPicPr>
          <p:cNvPr id="8" name="Picture 7">
            <a:extLst>
              <a:ext uri="{FF2B5EF4-FFF2-40B4-BE49-F238E27FC236}">
                <a16:creationId xmlns:a16="http://schemas.microsoft.com/office/drawing/2014/main" id="{869921EB-C9BD-7540-9385-CA82FA52C173}"/>
              </a:ext>
            </a:extLst>
          </p:cNvPr>
          <p:cNvPicPr>
            <a:picLocks noChangeAspect="1"/>
          </p:cNvPicPr>
          <p:nvPr/>
        </p:nvPicPr>
        <p:blipFill rotWithShape="1">
          <a:blip r:embed="rId3"/>
          <a:srcRect l="8451" r="9217"/>
          <a:stretch/>
        </p:blipFill>
        <p:spPr>
          <a:xfrm rot="5400000">
            <a:off x="908941" y="1306603"/>
            <a:ext cx="2619255" cy="2386014"/>
          </a:xfrm>
          <a:prstGeom prst="rect">
            <a:avLst/>
          </a:prstGeom>
          <a:ln w="57150">
            <a:solidFill>
              <a:srgbClr val="E2D8CE"/>
            </a:solidFill>
          </a:ln>
        </p:spPr>
      </p:pic>
    </p:spTree>
    <p:extLst>
      <p:ext uri="{BB962C8B-B14F-4D97-AF65-F5344CB8AC3E}">
        <p14:creationId xmlns:p14="http://schemas.microsoft.com/office/powerpoint/2010/main" val="779474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p:bldP spid="230" grpId="0" build="p"/>
      <p:bldP spid="231" grpId="0"/>
      <p:bldP spid="232" grpId="0" build="p"/>
      <p:bldP spid="233" grpId="0"/>
      <p:bldP spid="23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961237-3EB3-AC4E-9708-98A7FA08F995}"/>
              </a:ext>
            </a:extLst>
          </p:cNvPr>
          <p:cNvPicPr>
            <a:picLocks noChangeAspect="1"/>
          </p:cNvPicPr>
          <p:nvPr/>
        </p:nvPicPr>
        <p:blipFill>
          <a:blip r:embed="rId3"/>
          <a:stretch>
            <a:fillRect/>
          </a:stretch>
        </p:blipFill>
        <p:spPr>
          <a:xfrm>
            <a:off x="1735354" y="612058"/>
            <a:ext cx="5380743" cy="3605279"/>
          </a:xfrm>
          <a:prstGeom prst="rect">
            <a:avLst/>
          </a:prstGeom>
        </p:spPr>
      </p:pic>
    </p:spTree>
    <p:extLst>
      <p:ext uri="{BB962C8B-B14F-4D97-AF65-F5344CB8AC3E}">
        <p14:creationId xmlns:p14="http://schemas.microsoft.com/office/powerpoint/2010/main" val="2630258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87DD8B-7F3B-204B-8973-B083FCE04178}"/>
              </a:ext>
            </a:extLst>
          </p:cNvPr>
          <p:cNvPicPr>
            <a:picLocks noChangeAspect="1"/>
          </p:cNvPicPr>
          <p:nvPr/>
        </p:nvPicPr>
        <p:blipFill rotWithShape="1">
          <a:blip r:embed="rId3"/>
          <a:srcRect b="14728"/>
          <a:stretch/>
        </p:blipFill>
        <p:spPr>
          <a:xfrm>
            <a:off x="5649229" y="1078209"/>
            <a:ext cx="1523244" cy="2071345"/>
          </a:xfrm>
          <a:prstGeom prst="rect">
            <a:avLst/>
          </a:prstGeom>
          <a:ln w="57150">
            <a:solidFill>
              <a:srgbClr val="E2D8CE"/>
            </a:solidFill>
          </a:ln>
        </p:spPr>
      </p:pic>
      <p:sp>
        <p:nvSpPr>
          <p:cNvPr id="12" name="Shape 94">
            <a:extLst>
              <a:ext uri="{FF2B5EF4-FFF2-40B4-BE49-F238E27FC236}">
                <a16:creationId xmlns:a16="http://schemas.microsoft.com/office/drawing/2014/main" id="{4E67CD7D-18C0-0446-A396-836B5BD5A907}"/>
              </a:ext>
            </a:extLst>
          </p:cNvPr>
          <p:cNvSpPr txBox="1">
            <a:spLocks noGrp="1"/>
          </p:cNvSpPr>
          <p:nvPr/>
        </p:nvSpPr>
        <p:spPr>
          <a:xfrm>
            <a:off x="5392761" y="3338017"/>
            <a:ext cx="2036179" cy="9075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1pPr>
            <a:lvl2pPr marR="0" lvl="1"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2pPr>
            <a:lvl3pPr marR="0" lvl="2"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3pPr>
            <a:lvl4pPr marR="0" lvl="3"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4pPr>
            <a:lvl5pPr marR="0" lvl="4"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5pPr>
            <a:lvl6pPr marR="0" lvl="5"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6pPr>
            <a:lvl7pPr marR="0" lvl="6"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7pPr>
            <a:lvl8pPr marR="0" lvl="7"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8pPr>
            <a:lvl9pPr marR="0" lvl="8"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9pPr>
          </a:lstStyle>
          <a:p>
            <a:pPr marL="0" lvl="0" indent="0">
              <a:spcBef>
                <a:spcPts val="0"/>
              </a:spcBef>
              <a:spcAft>
                <a:spcPts val="0"/>
              </a:spcAft>
              <a:buNone/>
            </a:pPr>
            <a:r>
              <a:rPr lang="en-US" sz="1600" dirty="0"/>
              <a:t>Frank “Mutt” Jones</a:t>
            </a:r>
          </a:p>
          <a:p>
            <a:pPr marL="0" lvl="0" indent="0">
              <a:spcBef>
                <a:spcPts val="0"/>
              </a:spcBef>
              <a:spcAft>
                <a:spcPts val="0"/>
              </a:spcAft>
              <a:buNone/>
            </a:pPr>
            <a:r>
              <a:rPr lang="en-US" sz="1000" dirty="0"/>
              <a:t>1919 – 2012</a:t>
            </a:r>
            <a:endParaRPr sz="1000" dirty="0"/>
          </a:p>
        </p:txBody>
      </p:sp>
      <p:pic>
        <p:nvPicPr>
          <p:cNvPr id="14" name="Picture 13">
            <a:extLst>
              <a:ext uri="{FF2B5EF4-FFF2-40B4-BE49-F238E27FC236}">
                <a16:creationId xmlns:a16="http://schemas.microsoft.com/office/drawing/2014/main" id="{CA04153F-A50D-5F44-90C7-5A3B74CC7E22}"/>
              </a:ext>
            </a:extLst>
          </p:cNvPr>
          <p:cNvPicPr>
            <a:picLocks noChangeAspect="1"/>
          </p:cNvPicPr>
          <p:nvPr/>
        </p:nvPicPr>
        <p:blipFill rotWithShape="1">
          <a:blip r:embed="rId4"/>
          <a:srcRect l="4097" r="4097"/>
          <a:stretch/>
        </p:blipFill>
        <p:spPr>
          <a:xfrm>
            <a:off x="1849353" y="1102563"/>
            <a:ext cx="1442035" cy="2071345"/>
          </a:xfrm>
          <a:prstGeom prst="rect">
            <a:avLst/>
          </a:prstGeom>
          <a:ln w="57150">
            <a:solidFill>
              <a:srgbClr val="E2D8CE"/>
            </a:solidFill>
          </a:ln>
        </p:spPr>
      </p:pic>
      <p:sp>
        <p:nvSpPr>
          <p:cNvPr id="16" name="Shape 94">
            <a:extLst>
              <a:ext uri="{FF2B5EF4-FFF2-40B4-BE49-F238E27FC236}">
                <a16:creationId xmlns:a16="http://schemas.microsoft.com/office/drawing/2014/main" id="{E80C8690-44D6-3545-9F27-F6DD754D9464}"/>
              </a:ext>
            </a:extLst>
          </p:cNvPr>
          <p:cNvSpPr txBox="1">
            <a:spLocks noGrp="1"/>
          </p:cNvSpPr>
          <p:nvPr/>
        </p:nvSpPr>
        <p:spPr>
          <a:xfrm>
            <a:off x="1409605" y="3362371"/>
            <a:ext cx="2321530" cy="9075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1pPr>
            <a:lvl2pPr marR="0" lvl="1"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2pPr>
            <a:lvl3pPr marR="0" lvl="2"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3pPr>
            <a:lvl4pPr marR="0" lvl="3"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4pPr>
            <a:lvl5pPr marR="0" lvl="4"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5pPr>
            <a:lvl6pPr marR="0" lvl="5"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6pPr>
            <a:lvl7pPr marR="0" lvl="6"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7pPr>
            <a:lvl8pPr marR="0" lvl="7"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8pPr>
            <a:lvl9pPr marR="0" lvl="8"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9pPr>
          </a:lstStyle>
          <a:p>
            <a:pPr marL="0" lvl="0" indent="0">
              <a:spcBef>
                <a:spcPts val="0"/>
              </a:spcBef>
              <a:spcAft>
                <a:spcPts val="0"/>
              </a:spcAft>
              <a:buNone/>
            </a:pPr>
            <a:r>
              <a:rPr lang="en-US" sz="1600" dirty="0"/>
              <a:t>Elizabeth “Betty” Jones</a:t>
            </a:r>
          </a:p>
          <a:p>
            <a:pPr marL="0" lvl="0" indent="0">
              <a:spcBef>
                <a:spcPts val="0"/>
              </a:spcBef>
              <a:spcAft>
                <a:spcPts val="0"/>
              </a:spcAft>
              <a:buNone/>
            </a:pPr>
            <a:r>
              <a:rPr lang="en-US" sz="1000" dirty="0"/>
              <a:t>1923 – 2015</a:t>
            </a:r>
            <a:endParaRPr sz="1000" dirty="0"/>
          </a:p>
        </p:txBody>
      </p:sp>
      <p:cxnSp>
        <p:nvCxnSpPr>
          <p:cNvPr id="19" name="Straight Connector 18">
            <a:extLst>
              <a:ext uri="{FF2B5EF4-FFF2-40B4-BE49-F238E27FC236}">
                <a16:creationId xmlns:a16="http://schemas.microsoft.com/office/drawing/2014/main" id="{96470C26-DF67-8145-A77D-2FDD6CAA5245}"/>
              </a:ext>
            </a:extLst>
          </p:cNvPr>
          <p:cNvCxnSpPr>
            <a:stCxn id="14" idx="3"/>
            <a:endCxn id="7" idx="1"/>
          </p:cNvCxnSpPr>
          <p:nvPr/>
        </p:nvCxnSpPr>
        <p:spPr>
          <a:xfrm flipV="1">
            <a:off x="3291388" y="2113882"/>
            <a:ext cx="2357841" cy="24354"/>
          </a:xfrm>
          <a:prstGeom prst="line">
            <a:avLst/>
          </a:prstGeom>
          <a:ln w="38100">
            <a:solidFill>
              <a:srgbClr val="E2D8CE"/>
            </a:solidFill>
            <a:prstDash val="sysDot"/>
          </a:ln>
        </p:spPr>
        <p:style>
          <a:lnRef idx="1">
            <a:schemeClr val="accent1"/>
          </a:lnRef>
          <a:fillRef idx="0">
            <a:schemeClr val="accent1"/>
          </a:fillRef>
          <a:effectRef idx="0">
            <a:schemeClr val="accent1"/>
          </a:effectRef>
          <a:fontRef idx="minor">
            <a:schemeClr val="tx1"/>
          </a:fontRef>
        </p:style>
      </p:cxnSp>
      <p:sp>
        <p:nvSpPr>
          <p:cNvPr id="20" name="Shape 94">
            <a:extLst>
              <a:ext uri="{FF2B5EF4-FFF2-40B4-BE49-F238E27FC236}">
                <a16:creationId xmlns:a16="http://schemas.microsoft.com/office/drawing/2014/main" id="{BB159016-CC63-5F4C-AC67-42452752229E}"/>
              </a:ext>
            </a:extLst>
          </p:cNvPr>
          <p:cNvSpPr txBox="1">
            <a:spLocks noGrp="1"/>
          </p:cNvSpPr>
          <p:nvPr/>
        </p:nvSpPr>
        <p:spPr>
          <a:xfrm>
            <a:off x="4148314" y="1608729"/>
            <a:ext cx="629377" cy="358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1pPr>
            <a:lvl2pPr marR="0" lvl="1"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2pPr>
            <a:lvl3pPr marR="0" lvl="2"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3pPr>
            <a:lvl4pPr marR="0" lvl="3"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4pPr>
            <a:lvl5pPr marR="0" lvl="4"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5pPr>
            <a:lvl6pPr marR="0" lvl="5"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6pPr>
            <a:lvl7pPr marR="0" lvl="6"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7pPr>
            <a:lvl8pPr marR="0" lvl="7"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8pPr>
            <a:lvl9pPr marR="0" lvl="8"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9pPr>
          </a:lstStyle>
          <a:p>
            <a:pPr marL="0" lvl="0" indent="0">
              <a:spcBef>
                <a:spcPts val="0"/>
              </a:spcBef>
              <a:spcAft>
                <a:spcPts val="0"/>
              </a:spcAft>
              <a:buNone/>
            </a:pPr>
            <a:r>
              <a:rPr lang="en-US" sz="1200" dirty="0"/>
              <a:t>65 years</a:t>
            </a:r>
            <a:endParaRPr sz="800" dirty="0"/>
          </a:p>
        </p:txBody>
      </p:sp>
      <p:pic>
        <p:nvPicPr>
          <p:cNvPr id="22" name="Graphic 21" descr="Ring">
            <a:extLst>
              <a:ext uri="{FF2B5EF4-FFF2-40B4-BE49-F238E27FC236}">
                <a16:creationId xmlns:a16="http://schemas.microsoft.com/office/drawing/2014/main" id="{CA8E670B-D85A-6D41-A6CE-67371B23AD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77536" y="1236990"/>
            <a:ext cx="370931" cy="370931"/>
          </a:xfrm>
          <a:prstGeom prst="rect">
            <a:avLst/>
          </a:prstGeom>
        </p:spPr>
      </p:pic>
      <p:sp>
        <p:nvSpPr>
          <p:cNvPr id="23" name="Shape 94">
            <a:extLst>
              <a:ext uri="{FF2B5EF4-FFF2-40B4-BE49-F238E27FC236}">
                <a16:creationId xmlns:a16="http://schemas.microsoft.com/office/drawing/2014/main" id="{9EF96C4E-6AB7-3D4A-A1D3-16F813E55ACD}"/>
              </a:ext>
            </a:extLst>
          </p:cNvPr>
          <p:cNvSpPr txBox="1">
            <a:spLocks noGrp="1"/>
          </p:cNvSpPr>
          <p:nvPr/>
        </p:nvSpPr>
        <p:spPr>
          <a:xfrm>
            <a:off x="4157372" y="2653107"/>
            <a:ext cx="629377" cy="358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1pPr>
            <a:lvl2pPr marR="0" lvl="1"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2pPr>
            <a:lvl3pPr marR="0" lvl="2"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3pPr>
            <a:lvl4pPr marR="0" lvl="3"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4pPr>
            <a:lvl5pPr marR="0" lvl="4"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5pPr>
            <a:lvl6pPr marR="0" lvl="5"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6pPr>
            <a:lvl7pPr marR="0" lvl="6"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7pPr>
            <a:lvl8pPr marR="0" lvl="7"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8pPr>
            <a:lvl9pPr marR="0" lvl="8"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9pPr>
          </a:lstStyle>
          <a:p>
            <a:pPr marL="0" lvl="0" indent="0">
              <a:spcBef>
                <a:spcPts val="0"/>
              </a:spcBef>
              <a:spcAft>
                <a:spcPts val="0"/>
              </a:spcAft>
              <a:buNone/>
            </a:pPr>
            <a:r>
              <a:rPr lang="en-US" sz="1200" dirty="0"/>
              <a:t>30+</a:t>
            </a:r>
            <a:br>
              <a:rPr lang="en-US" sz="1200" dirty="0"/>
            </a:br>
            <a:r>
              <a:rPr lang="en-US" sz="1200" dirty="0"/>
              <a:t>moves</a:t>
            </a:r>
            <a:endParaRPr sz="800" dirty="0"/>
          </a:p>
        </p:txBody>
      </p:sp>
      <p:pic>
        <p:nvPicPr>
          <p:cNvPr id="27" name="Graphic 26" descr="EarthGlobeAmericas">
            <a:extLst>
              <a:ext uri="{FF2B5EF4-FFF2-40B4-BE49-F238E27FC236}">
                <a16:creationId xmlns:a16="http://schemas.microsoft.com/office/drawing/2014/main" id="{38EFA150-0B93-B641-9308-0EB888690A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99162" y="2294563"/>
            <a:ext cx="325512" cy="325512"/>
          </a:xfrm>
          <a:prstGeom prst="rect">
            <a:avLst/>
          </a:prstGeom>
        </p:spPr>
      </p:pic>
    </p:spTree>
    <p:extLst>
      <p:ext uri="{BB962C8B-B14F-4D97-AF65-F5344CB8AC3E}">
        <p14:creationId xmlns:p14="http://schemas.microsoft.com/office/powerpoint/2010/main" val="3500160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demo_map.mov">
            <a:hlinkClick r:id="" action="ppaction://media"/>
            <a:extLst>
              <a:ext uri="{FF2B5EF4-FFF2-40B4-BE49-F238E27FC236}">
                <a16:creationId xmlns:a16="http://schemas.microsoft.com/office/drawing/2014/main" id="{0FD552D8-1376-444C-AF89-24E6C6E3B5C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71097" y="280219"/>
            <a:ext cx="5963663" cy="4461387"/>
          </a:xfrm>
          <a:prstGeom prst="rect">
            <a:avLst/>
          </a:prstGeom>
        </p:spPr>
      </p:pic>
    </p:spTree>
    <p:extLst>
      <p:ext uri="{BB962C8B-B14F-4D97-AF65-F5344CB8AC3E}">
        <p14:creationId xmlns:p14="http://schemas.microsoft.com/office/powerpoint/2010/main" val="317055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42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1002941" y="1382797"/>
            <a:ext cx="3201300" cy="2528100"/>
          </a:xfrm>
          <a:prstGeom prst="rect">
            <a:avLst/>
          </a:prstGeom>
        </p:spPr>
        <p:txBody>
          <a:bodyPr spcFirstLastPara="1" wrap="square" lIns="91425" tIns="91425" rIns="91425" bIns="91425" anchor="ctr" anchorCtr="0">
            <a:noAutofit/>
          </a:bodyPr>
          <a:lstStyle/>
          <a:p>
            <a:pPr marL="0" lvl="0" indent="0">
              <a:buNone/>
            </a:pPr>
            <a:r>
              <a:rPr lang="en-US" sz="1800" dirty="0"/>
              <a:t>Any objections if I take a couple days off while I’m home and increase our family?? If so, just say so and I’ll wait till next year to have “it”!</a:t>
            </a:r>
          </a:p>
          <a:p>
            <a:pPr marL="0" lvl="0" indent="0">
              <a:buNone/>
            </a:pPr>
            <a:r>
              <a:rPr lang="en-US" sz="1100" dirty="0"/>
              <a:t>- June 16, 1950, while 7 months pregnant</a:t>
            </a:r>
            <a:endParaRPr sz="1100" dirty="0"/>
          </a:p>
        </p:txBody>
      </p:sp>
      <p:pic>
        <p:nvPicPr>
          <p:cNvPr id="3" name="Picture 2">
            <a:extLst>
              <a:ext uri="{FF2B5EF4-FFF2-40B4-BE49-F238E27FC236}">
                <a16:creationId xmlns:a16="http://schemas.microsoft.com/office/drawing/2014/main" id="{0664C0DA-F777-AD49-BE68-8609A3B6ED6E}"/>
              </a:ext>
            </a:extLst>
          </p:cNvPr>
          <p:cNvPicPr>
            <a:picLocks noChangeAspect="1"/>
          </p:cNvPicPr>
          <p:nvPr/>
        </p:nvPicPr>
        <p:blipFill>
          <a:blip r:embed="rId3"/>
          <a:stretch>
            <a:fillRect/>
          </a:stretch>
        </p:blipFill>
        <p:spPr>
          <a:xfrm>
            <a:off x="5269106" y="1275637"/>
            <a:ext cx="2953384" cy="2856716"/>
          </a:xfrm>
          <a:prstGeom prst="rect">
            <a:avLst/>
          </a:prstGeom>
          <a:ln>
            <a:solidFill>
              <a:srgbClr val="E2D8CE"/>
            </a:solidFill>
          </a:ln>
        </p:spPr>
      </p:pic>
      <p:sp>
        <p:nvSpPr>
          <p:cNvPr id="5" name="Shape 229">
            <a:extLst>
              <a:ext uri="{FF2B5EF4-FFF2-40B4-BE49-F238E27FC236}">
                <a16:creationId xmlns:a16="http://schemas.microsoft.com/office/drawing/2014/main" id="{CB595B19-A1F7-7346-A116-C35BD2CC2B75}"/>
              </a:ext>
            </a:extLst>
          </p:cNvPr>
          <p:cNvSpPr txBox="1">
            <a:spLocks/>
          </p:cNvSpPr>
          <p:nvPr/>
        </p:nvSpPr>
        <p:spPr>
          <a:xfrm>
            <a:off x="2603591" y="90646"/>
            <a:ext cx="3883218" cy="89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1pPr>
            <a:lvl2pPr marR="0" lvl="1"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2pPr>
            <a:lvl3pPr marR="0" lvl="2"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3pPr>
            <a:lvl4pPr marR="0" lvl="3"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4pPr>
            <a:lvl5pPr marR="0" lvl="4"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5pPr>
            <a:lvl6pPr marR="0" lvl="5"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6pPr>
            <a:lvl7pPr marR="0" lvl="6"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7pPr>
            <a:lvl8pPr marR="0" lvl="7"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8pPr>
            <a:lvl9pPr marR="0" lvl="8"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9pPr>
          </a:lstStyle>
          <a:p>
            <a:r>
              <a:rPr lang="en-US" sz="4000" dirty="0">
                <a:solidFill>
                  <a:srgbClr val="9E7C59"/>
                </a:solidFill>
              </a:rPr>
              <a:t>Challenges</a:t>
            </a:r>
          </a:p>
        </p:txBody>
      </p:sp>
      <p:sp>
        <p:nvSpPr>
          <p:cNvPr id="6" name="Shape 229">
            <a:extLst>
              <a:ext uri="{FF2B5EF4-FFF2-40B4-BE49-F238E27FC236}">
                <a16:creationId xmlns:a16="http://schemas.microsoft.com/office/drawing/2014/main" id="{DCB5741E-5ECE-5C43-9885-84C31746559C}"/>
              </a:ext>
            </a:extLst>
          </p:cNvPr>
          <p:cNvSpPr txBox="1">
            <a:spLocks/>
          </p:cNvSpPr>
          <p:nvPr/>
        </p:nvSpPr>
        <p:spPr>
          <a:xfrm>
            <a:off x="661982" y="3910897"/>
            <a:ext cx="3883218" cy="89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1pPr>
            <a:lvl2pPr marR="0" lvl="1"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2pPr>
            <a:lvl3pPr marR="0" lvl="2"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3pPr>
            <a:lvl4pPr marR="0" lvl="3"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4pPr>
            <a:lvl5pPr marR="0" lvl="4"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5pPr>
            <a:lvl6pPr marR="0" lvl="5"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6pPr>
            <a:lvl7pPr marR="0" lvl="6"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7pPr>
            <a:lvl8pPr marR="0" lvl="7"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8pPr>
            <a:lvl9pPr marR="0" lvl="8"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9pPr>
          </a:lstStyle>
          <a:p>
            <a:r>
              <a:rPr lang="en-US" sz="2000" dirty="0">
                <a:solidFill>
                  <a:srgbClr val="9E7C59"/>
                </a:solidFill>
              </a:rPr>
              <a:t>Humor doesn’t always translate</a:t>
            </a:r>
          </a:p>
        </p:txBody>
      </p:sp>
      <p:sp>
        <p:nvSpPr>
          <p:cNvPr id="7" name="Shape 229">
            <a:extLst>
              <a:ext uri="{FF2B5EF4-FFF2-40B4-BE49-F238E27FC236}">
                <a16:creationId xmlns:a16="http://schemas.microsoft.com/office/drawing/2014/main" id="{9CE50724-F3F6-7346-AA96-2FCBBF614351}"/>
              </a:ext>
            </a:extLst>
          </p:cNvPr>
          <p:cNvSpPr txBox="1">
            <a:spLocks/>
          </p:cNvSpPr>
          <p:nvPr/>
        </p:nvSpPr>
        <p:spPr>
          <a:xfrm>
            <a:off x="4804189" y="3910897"/>
            <a:ext cx="3883218" cy="89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1pPr>
            <a:lvl2pPr marR="0" lvl="1"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2pPr>
            <a:lvl3pPr marR="0" lvl="2"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3pPr>
            <a:lvl4pPr marR="0" lvl="3"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4pPr>
            <a:lvl5pPr marR="0" lvl="4"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5pPr>
            <a:lvl6pPr marR="0" lvl="5"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6pPr>
            <a:lvl7pPr marR="0" lvl="6"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7pPr>
            <a:lvl8pPr marR="0" lvl="7"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8pPr>
            <a:lvl9pPr marR="0" lvl="8"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9pPr>
          </a:lstStyle>
          <a:p>
            <a:r>
              <a:rPr lang="en-US" sz="2000" dirty="0">
                <a:solidFill>
                  <a:srgbClr val="9E7C59"/>
                </a:solidFill>
              </a:rPr>
              <a:t>Machines struggle with cursive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58BD8-99B3-C544-ACA0-CB1E68B5241E}"/>
              </a:ext>
            </a:extLst>
          </p:cNvPr>
          <p:cNvSpPr>
            <a:spLocks noGrp="1"/>
          </p:cNvSpPr>
          <p:nvPr>
            <p:ph type="title"/>
          </p:nvPr>
        </p:nvSpPr>
        <p:spPr>
          <a:xfrm>
            <a:off x="862365" y="658759"/>
            <a:ext cx="3047354" cy="607200"/>
          </a:xfrm>
        </p:spPr>
        <p:txBody>
          <a:bodyPr/>
          <a:lstStyle/>
          <a:p>
            <a:r>
              <a:rPr lang="en-US" dirty="0"/>
              <a:t>Sentiment Analysis</a:t>
            </a:r>
          </a:p>
        </p:txBody>
      </p:sp>
      <p:sp>
        <p:nvSpPr>
          <p:cNvPr id="3" name="Text Placeholder 2">
            <a:extLst>
              <a:ext uri="{FF2B5EF4-FFF2-40B4-BE49-F238E27FC236}">
                <a16:creationId xmlns:a16="http://schemas.microsoft.com/office/drawing/2014/main" id="{1D14E29F-5662-3746-9EE9-D29FB42802AD}"/>
              </a:ext>
            </a:extLst>
          </p:cNvPr>
          <p:cNvSpPr>
            <a:spLocks noGrp="1"/>
          </p:cNvSpPr>
          <p:nvPr>
            <p:ph type="body" idx="1"/>
          </p:nvPr>
        </p:nvSpPr>
        <p:spPr/>
        <p:txBody>
          <a:bodyPr/>
          <a:lstStyle/>
          <a:p>
            <a:r>
              <a:rPr lang="en-US" sz="2000" dirty="0"/>
              <a:t>Polarity is scored </a:t>
            </a:r>
            <a:br>
              <a:rPr lang="en-US" sz="2000" dirty="0"/>
            </a:br>
            <a:r>
              <a:rPr lang="en-US" sz="2000" dirty="0"/>
              <a:t>-1 to 1 (0 is neutral)</a:t>
            </a:r>
          </a:p>
          <a:p>
            <a:endParaRPr lang="en-US" sz="2000" u="sng" dirty="0"/>
          </a:p>
          <a:p>
            <a:r>
              <a:rPr lang="en-US" sz="2000" dirty="0"/>
              <a:t>All letters but one were positive!</a:t>
            </a:r>
          </a:p>
        </p:txBody>
      </p:sp>
      <p:sp>
        <p:nvSpPr>
          <p:cNvPr id="4" name="Title 1">
            <a:extLst>
              <a:ext uri="{FF2B5EF4-FFF2-40B4-BE49-F238E27FC236}">
                <a16:creationId xmlns:a16="http://schemas.microsoft.com/office/drawing/2014/main" id="{B6DFCF94-991A-ED4B-8145-0BD5DB04BA8B}"/>
              </a:ext>
            </a:extLst>
          </p:cNvPr>
          <p:cNvSpPr txBox="1">
            <a:spLocks/>
          </p:cNvSpPr>
          <p:nvPr/>
        </p:nvSpPr>
        <p:spPr>
          <a:xfrm>
            <a:off x="5181249" y="658759"/>
            <a:ext cx="3047354" cy="6072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1pPr>
            <a:lvl2pPr marR="0" lvl="1"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2pPr>
            <a:lvl3pPr marR="0" lvl="2"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3pPr>
            <a:lvl4pPr marR="0" lvl="3"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4pPr>
            <a:lvl5pPr marR="0" lvl="4"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5pPr>
            <a:lvl6pPr marR="0" lvl="5"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6pPr>
            <a:lvl7pPr marR="0" lvl="6"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7pPr>
            <a:lvl8pPr marR="0" lvl="7"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8pPr>
            <a:lvl9pPr marR="0" lvl="8"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9pPr>
          </a:lstStyle>
          <a:p>
            <a:r>
              <a:rPr lang="en-US" dirty="0"/>
              <a:t>Letter Recommender</a:t>
            </a:r>
          </a:p>
        </p:txBody>
      </p:sp>
      <p:sp>
        <p:nvSpPr>
          <p:cNvPr id="5" name="Text Placeholder 2">
            <a:extLst>
              <a:ext uri="{FF2B5EF4-FFF2-40B4-BE49-F238E27FC236}">
                <a16:creationId xmlns:a16="http://schemas.microsoft.com/office/drawing/2014/main" id="{42C3FF02-7181-854B-ADC7-B7A4C4A9B771}"/>
              </a:ext>
            </a:extLst>
          </p:cNvPr>
          <p:cNvSpPr txBox="1">
            <a:spLocks/>
          </p:cNvSpPr>
          <p:nvPr/>
        </p:nvSpPr>
        <p:spPr>
          <a:xfrm>
            <a:off x="5181249" y="1602650"/>
            <a:ext cx="3047354" cy="26385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9E7C59"/>
              </a:buClr>
              <a:buSzPts val="2200"/>
              <a:buFont typeface="Tinos"/>
              <a:buChar char="⬗"/>
              <a:defRPr sz="2200" b="0" i="0" u="none" strike="noStrike" cap="none">
                <a:solidFill>
                  <a:srgbClr val="434343"/>
                </a:solidFill>
                <a:latin typeface="Tinos"/>
                <a:ea typeface="Tinos"/>
                <a:cs typeface="Tinos"/>
                <a:sym typeface="Tinos"/>
              </a:defRPr>
            </a:lvl1pPr>
            <a:lvl2pPr marL="914400" marR="0" lvl="1"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2pPr>
            <a:lvl3pPr marL="1371600" marR="0" lvl="2"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3pPr>
            <a:lvl4pPr marL="1828800" marR="0" lvl="3"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4pPr>
            <a:lvl5pPr marL="2286000" marR="0" lvl="4"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5pPr>
            <a:lvl6pPr marL="2743200" marR="0" lvl="5"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6pPr>
            <a:lvl7pPr marL="3200400" marR="0" lvl="6"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7pPr>
            <a:lvl8pPr marL="3657600" marR="0" lvl="7"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8pPr>
            <a:lvl9pPr marL="4114800" marR="0" lvl="8"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9pPr>
          </a:lstStyle>
          <a:p>
            <a:r>
              <a:rPr lang="en-US" sz="2000" dirty="0"/>
              <a:t>Doc2Vec: [quick explanation]</a:t>
            </a:r>
          </a:p>
          <a:p>
            <a:endParaRPr lang="en-US" sz="2000" dirty="0"/>
          </a:p>
          <a:p>
            <a:r>
              <a:rPr lang="en-US" sz="2000" dirty="0"/>
              <a:t>Recommends 3 similar letters</a:t>
            </a:r>
          </a:p>
        </p:txBody>
      </p:sp>
    </p:spTree>
    <p:extLst>
      <p:ext uri="{BB962C8B-B14F-4D97-AF65-F5344CB8AC3E}">
        <p14:creationId xmlns:p14="http://schemas.microsoft.com/office/powerpoint/2010/main" val="3464119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Monitor">
            <a:extLst>
              <a:ext uri="{FF2B5EF4-FFF2-40B4-BE49-F238E27FC236}">
                <a16:creationId xmlns:a16="http://schemas.microsoft.com/office/drawing/2014/main" id="{D0C6E80A-70C2-A242-912F-0D8E78BB61C8}"/>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2761" b="13005"/>
          <a:stretch/>
        </p:blipFill>
        <p:spPr>
          <a:xfrm>
            <a:off x="872067" y="161261"/>
            <a:ext cx="7448211" cy="5095404"/>
          </a:xfrm>
          <a:prstGeom prst="rect">
            <a:avLst/>
          </a:prstGeom>
        </p:spPr>
      </p:pic>
      <p:sp>
        <p:nvSpPr>
          <p:cNvPr id="5" name="Rectangle 4">
            <a:extLst>
              <a:ext uri="{FF2B5EF4-FFF2-40B4-BE49-F238E27FC236}">
                <a16:creationId xmlns:a16="http://schemas.microsoft.com/office/drawing/2014/main" id="{368B4F13-406C-024E-A531-DA98A1BF1C64}"/>
              </a:ext>
            </a:extLst>
          </p:cNvPr>
          <p:cNvSpPr/>
          <p:nvPr/>
        </p:nvSpPr>
        <p:spPr>
          <a:xfrm>
            <a:off x="1884641" y="649154"/>
            <a:ext cx="5430559" cy="32736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5720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37">
            <a:extLst>
              <a:ext uri="{FF2B5EF4-FFF2-40B4-BE49-F238E27FC236}">
                <a16:creationId xmlns:a16="http://schemas.microsoft.com/office/drawing/2014/main" id="{DE8E2ADE-E229-8F44-8AD4-C4858402ABDD}"/>
              </a:ext>
            </a:extLst>
          </p:cNvPr>
          <p:cNvSpPr/>
          <p:nvPr/>
        </p:nvSpPr>
        <p:spPr>
          <a:xfrm>
            <a:off x="477078" y="516835"/>
            <a:ext cx="8142136" cy="4118775"/>
          </a:xfrm>
          <a:prstGeom prst="rect">
            <a:avLst/>
          </a:prstGeom>
          <a:solidFill>
            <a:srgbClr val="E2D8CE"/>
          </a:solidFill>
          <a:ln w="114300" cap="flat" cmpd="sng">
            <a:solidFill>
              <a:srgbClr val="FFFFFF"/>
            </a:solidFill>
            <a:prstDash val="solid"/>
            <a:miter lim="8000"/>
            <a:headEnd type="none" w="sm" len="sm"/>
            <a:tailEnd type="none" w="sm" len="sm"/>
          </a:ln>
          <a:effectLst>
            <a:outerShdw blurRad="214313" dist="95250" dir="5400000" algn="bl" rotWithShape="0">
              <a:srgbClr val="000000">
                <a:alpha val="35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Shape 122">
            <a:extLst>
              <a:ext uri="{FF2B5EF4-FFF2-40B4-BE49-F238E27FC236}">
                <a16:creationId xmlns:a16="http://schemas.microsoft.com/office/drawing/2014/main" id="{5C3B96DD-EADC-0D4B-93AC-4F22CF59D315}"/>
              </a:ext>
            </a:extLst>
          </p:cNvPr>
          <p:cNvSpPr txBox="1">
            <a:spLocks noGrp="1"/>
          </p:cNvSpPr>
          <p:nvPr/>
        </p:nvSpPr>
        <p:spPr>
          <a:xfrm>
            <a:off x="477078" y="1676959"/>
            <a:ext cx="4771691" cy="29586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60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1pPr>
            <a:lvl2pPr marL="914400" marR="0" lvl="1"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2pPr>
            <a:lvl3pPr marL="1371600" marR="0" lvl="2"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3pPr>
            <a:lvl4pPr marL="1828800" marR="0" lvl="3"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4pPr>
            <a:lvl5pPr marL="2286000" marR="0" lvl="4"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5pPr>
            <a:lvl6pPr marL="2743200" marR="0" lvl="5"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6pPr>
            <a:lvl7pPr marL="3200400" marR="0" lvl="6"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7pPr>
            <a:lvl8pPr marL="3657600" marR="0" lvl="7"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8pPr>
            <a:lvl9pPr marL="4114800" marR="0" lvl="8"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9pPr>
          </a:lstStyle>
          <a:p>
            <a:pPr marL="0" lvl="0" indent="0">
              <a:spcBef>
                <a:spcPts val="0"/>
              </a:spcBef>
              <a:buNone/>
            </a:pPr>
            <a:r>
              <a:rPr lang="en-US" sz="2000" b="1" i="0" dirty="0">
                <a:solidFill>
                  <a:srgbClr val="704F2C"/>
                </a:solidFill>
              </a:rPr>
              <a:t>Complete the Dataset</a:t>
            </a:r>
          </a:p>
          <a:p>
            <a:pPr marL="0" lvl="0" indent="0">
              <a:spcBef>
                <a:spcPts val="0"/>
              </a:spcBef>
              <a:buNone/>
            </a:pPr>
            <a:r>
              <a:rPr lang="en-US" sz="1400" i="0" dirty="0">
                <a:solidFill>
                  <a:srgbClr val="704F2C"/>
                </a:solidFill>
              </a:rPr>
              <a:t>Scan, transcribe, and analyze remaining 300 letters</a:t>
            </a:r>
          </a:p>
          <a:p>
            <a:pPr marL="0" lvl="0" indent="0">
              <a:spcBef>
                <a:spcPts val="0"/>
              </a:spcBef>
              <a:buNone/>
            </a:pPr>
            <a:endParaRPr lang="en-US" sz="900" i="0" dirty="0">
              <a:solidFill>
                <a:srgbClr val="704F2C"/>
              </a:solidFill>
            </a:endParaRPr>
          </a:p>
          <a:p>
            <a:pPr marL="0" lvl="0" indent="0">
              <a:spcBef>
                <a:spcPts val="0"/>
              </a:spcBef>
              <a:buNone/>
            </a:pPr>
            <a:r>
              <a:rPr lang="en-US" sz="2000" b="1" i="0" dirty="0">
                <a:solidFill>
                  <a:srgbClr val="704F2C"/>
                </a:solidFill>
              </a:rPr>
              <a:t>Classification</a:t>
            </a:r>
          </a:p>
          <a:p>
            <a:pPr marL="0" lvl="0" indent="0">
              <a:spcBef>
                <a:spcPts val="0"/>
              </a:spcBef>
              <a:buNone/>
            </a:pPr>
            <a:r>
              <a:rPr lang="en-US" sz="1400" i="0" dirty="0">
                <a:solidFill>
                  <a:srgbClr val="704F2C"/>
                </a:solidFill>
              </a:rPr>
              <a:t>Use supervised machine learning to classify </a:t>
            </a:r>
            <a:br>
              <a:rPr lang="en-US" sz="1400" i="0" dirty="0">
                <a:solidFill>
                  <a:srgbClr val="704F2C"/>
                </a:solidFill>
              </a:rPr>
            </a:br>
            <a:r>
              <a:rPr lang="en-US" sz="1400" i="0" dirty="0">
                <a:solidFill>
                  <a:srgbClr val="704F2C"/>
                </a:solidFill>
              </a:rPr>
              <a:t>partial or unlabeled letters</a:t>
            </a:r>
          </a:p>
          <a:p>
            <a:pPr marL="0" lvl="0" indent="0">
              <a:spcBef>
                <a:spcPts val="0"/>
              </a:spcBef>
              <a:buNone/>
            </a:pPr>
            <a:endParaRPr lang="en-US" sz="900" i="0" dirty="0">
              <a:solidFill>
                <a:srgbClr val="704F2C"/>
              </a:solidFill>
            </a:endParaRPr>
          </a:p>
          <a:p>
            <a:pPr marL="0" lvl="0" indent="0">
              <a:spcBef>
                <a:spcPts val="0"/>
              </a:spcBef>
              <a:buNone/>
            </a:pPr>
            <a:r>
              <a:rPr lang="en-US" sz="2000" b="1" i="0" dirty="0">
                <a:solidFill>
                  <a:srgbClr val="704F2C"/>
                </a:solidFill>
              </a:rPr>
              <a:t>Improve Recommender</a:t>
            </a:r>
          </a:p>
          <a:p>
            <a:pPr marL="0" lvl="0" indent="0">
              <a:spcBef>
                <a:spcPts val="0"/>
              </a:spcBef>
              <a:buNone/>
            </a:pPr>
            <a:r>
              <a:rPr lang="en-US" sz="1400" i="0" dirty="0">
                <a:solidFill>
                  <a:srgbClr val="704F2C"/>
                </a:solidFill>
              </a:rPr>
              <a:t>Use clustering and advanced NLP to filter and recommend letters by topic (including proper names) and sentiment</a:t>
            </a:r>
          </a:p>
        </p:txBody>
      </p:sp>
      <p:sp>
        <p:nvSpPr>
          <p:cNvPr id="10" name="Shape 229">
            <a:extLst>
              <a:ext uri="{FF2B5EF4-FFF2-40B4-BE49-F238E27FC236}">
                <a16:creationId xmlns:a16="http://schemas.microsoft.com/office/drawing/2014/main" id="{873E0B79-6C38-7948-93FA-D1E83947F444}"/>
              </a:ext>
            </a:extLst>
          </p:cNvPr>
          <p:cNvSpPr txBox="1">
            <a:spLocks/>
          </p:cNvSpPr>
          <p:nvPr/>
        </p:nvSpPr>
        <p:spPr>
          <a:xfrm>
            <a:off x="1457478" y="782059"/>
            <a:ext cx="2851614" cy="89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1pPr>
            <a:lvl2pPr marR="0" lvl="1"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2pPr>
            <a:lvl3pPr marR="0" lvl="2"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3pPr>
            <a:lvl4pPr marR="0" lvl="3"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4pPr>
            <a:lvl5pPr marR="0" lvl="4"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5pPr>
            <a:lvl6pPr marR="0" lvl="5"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6pPr>
            <a:lvl7pPr marR="0" lvl="6"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7pPr>
            <a:lvl8pPr marR="0" lvl="7"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8pPr>
            <a:lvl9pPr marR="0" lvl="8"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9pPr>
          </a:lstStyle>
          <a:p>
            <a:r>
              <a:rPr lang="en-US" sz="4000" b="1" dirty="0">
                <a:solidFill>
                  <a:srgbClr val="94714F"/>
                </a:solidFill>
              </a:rPr>
              <a:t>Next Steps</a:t>
            </a:r>
          </a:p>
        </p:txBody>
      </p:sp>
      <p:pic>
        <p:nvPicPr>
          <p:cNvPr id="11" name="Picture 10">
            <a:extLst>
              <a:ext uri="{FF2B5EF4-FFF2-40B4-BE49-F238E27FC236}">
                <a16:creationId xmlns:a16="http://schemas.microsoft.com/office/drawing/2014/main" id="{66EFEF83-74F0-DD43-8FA0-1182341C17D3}"/>
              </a:ext>
            </a:extLst>
          </p:cNvPr>
          <p:cNvPicPr>
            <a:picLocks noChangeAspect="1"/>
          </p:cNvPicPr>
          <p:nvPr/>
        </p:nvPicPr>
        <p:blipFill rotWithShape="1">
          <a:blip r:embed="rId3"/>
          <a:srcRect l="8451" t="5559" r="9217" b="3963"/>
          <a:stretch/>
        </p:blipFill>
        <p:spPr>
          <a:xfrm rot="5400000">
            <a:off x="5245032" y="1302770"/>
            <a:ext cx="2989028" cy="2463576"/>
          </a:xfrm>
          <a:prstGeom prst="rect">
            <a:avLst/>
          </a:prstGeom>
          <a:ln w="57150">
            <a:noFill/>
          </a:ln>
        </p:spPr>
      </p:pic>
    </p:spTree>
    <p:extLst>
      <p:ext uri="{BB962C8B-B14F-4D97-AF65-F5344CB8AC3E}">
        <p14:creationId xmlns:p14="http://schemas.microsoft.com/office/powerpoint/2010/main" val="3182574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ctrTitle" idx="4294967295"/>
          </p:nvPr>
        </p:nvSpPr>
        <p:spPr>
          <a:xfrm>
            <a:off x="4512925" y="1126236"/>
            <a:ext cx="3666798" cy="746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solidFill>
                  <a:srgbClr val="94714F"/>
                </a:solidFill>
              </a:rPr>
              <a:t>Thanks!</a:t>
            </a:r>
            <a:endParaRPr sz="4800" dirty="0">
              <a:solidFill>
                <a:srgbClr val="94714F"/>
              </a:solidFill>
            </a:endParaRPr>
          </a:p>
        </p:txBody>
      </p:sp>
      <p:sp>
        <p:nvSpPr>
          <p:cNvPr id="109" name="Shape 109"/>
          <p:cNvSpPr txBox="1">
            <a:spLocks noGrp="1"/>
          </p:cNvSpPr>
          <p:nvPr>
            <p:ph type="subTitle" idx="4294967295"/>
          </p:nvPr>
        </p:nvSpPr>
        <p:spPr>
          <a:xfrm>
            <a:off x="932898" y="4216011"/>
            <a:ext cx="7278204" cy="390369"/>
          </a:xfrm>
          <a:prstGeom prst="rect">
            <a:avLst/>
          </a:prstGeom>
        </p:spPr>
        <p:txBody>
          <a:bodyPr spcFirstLastPara="1" wrap="square" lIns="91425" tIns="91425" rIns="91425" bIns="91425" anchor="t" anchorCtr="0">
            <a:noAutofit/>
          </a:bodyPr>
          <a:lstStyle/>
          <a:p>
            <a:pPr marL="0" lvl="0" indent="0" algn="ctr">
              <a:spcBef>
                <a:spcPts val="0"/>
              </a:spcBef>
              <a:buClr>
                <a:schemeClr val="dk1"/>
              </a:buClr>
              <a:buSzPts val="1100"/>
              <a:buNone/>
            </a:pPr>
            <a:r>
              <a:rPr lang="en-US" sz="1000" dirty="0">
                <a:solidFill>
                  <a:schemeClr val="bg2">
                    <a:lumMod val="60000"/>
                    <a:lumOff val="40000"/>
                  </a:schemeClr>
                </a:solidFill>
                <a:hlinkClick r:id="rId3"/>
              </a:rPr>
              <a:t>Elizabeth Jones</a:t>
            </a:r>
            <a:r>
              <a:rPr lang="en-US" sz="1000" dirty="0">
                <a:solidFill>
                  <a:schemeClr val="bg2">
                    <a:lumMod val="60000"/>
                    <a:lumOff val="40000"/>
                  </a:schemeClr>
                </a:solidFill>
              </a:rPr>
              <a:t> | </a:t>
            </a:r>
            <a:r>
              <a:rPr lang="en-US" sz="1000" dirty="0">
                <a:solidFill>
                  <a:schemeClr val="bg2">
                    <a:lumMod val="60000"/>
                    <a:lumOff val="40000"/>
                  </a:schemeClr>
                </a:solidFill>
                <a:hlinkClick r:id="rId4"/>
              </a:rPr>
              <a:t>Francis Jones</a:t>
            </a:r>
            <a:r>
              <a:rPr lang="en-US" sz="1000" dirty="0">
                <a:solidFill>
                  <a:schemeClr val="bg2">
                    <a:lumMod val="60000"/>
                    <a:lumOff val="40000"/>
                  </a:schemeClr>
                </a:solidFill>
              </a:rPr>
              <a:t> | </a:t>
            </a:r>
            <a:r>
              <a:rPr lang="en-US" sz="1000" dirty="0">
                <a:solidFill>
                  <a:schemeClr val="bg2">
                    <a:lumMod val="60000"/>
                    <a:lumOff val="40000"/>
                  </a:schemeClr>
                </a:solidFill>
                <a:hlinkClick r:id="rId5" tooltip="Click to access GitHub repository with project files"/>
              </a:rPr>
              <a:t>Project Files</a:t>
            </a:r>
            <a:r>
              <a:rPr lang="en-US" sz="1000" dirty="0">
                <a:solidFill>
                  <a:schemeClr val="bg2">
                    <a:lumMod val="60000"/>
                    <a:lumOff val="40000"/>
                  </a:schemeClr>
                </a:solidFill>
              </a:rPr>
              <a:t> | Map and Recommender (Tableau) | </a:t>
            </a:r>
            <a:r>
              <a:rPr lang="en-US" sz="1000" dirty="0">
                <a:solidFill>
                  <a:schemeClr val="bg2">
                    <a:lumMod val="60000"/>
                    <a:lumOff val="40000"/>
                  </a:schemeClr>
                </a:solidFill>
                <a:hlinkClick r:id="rId6"/>
              </a:rPr>
              <a:t>Slide Template</a:t>
            </a:r>
            <a:r>
              <a:rPr lang="en-US" sz="1000" dirty="0">
                <a:solidFill>
                  <a:schemeClr val="bg2">
                    <a:lumMod val="60000"/>
                    <a:lumOff val="40000"/>
                  </a:schemeClr>
                </a:solidFill>
              </a:rPr>
              <a:t> | </a:t>
            </a:r>
            <a:r>
              <a:rPr lang="en-US" sz="1000" dirty="0">
                <a:solidFill>
                  <a:schemeClr val="bg2">
                    <a:lumMod val="60000"/>
                    <a:lumOff val="40000"/>
                  </a:schemeClr>
                </a:solidFill>
                <a:hlinkClick r:id="rId7"/>
              </a:rPr>
              <a:t>Batch Geocode</a:t>
            </a:r>
            <a:endParaRPr lang="en-US" sz="1000" dirty="0">
              <a:solidFill>
                <a:schemeClr val="bg2">
                  <a:lumMod val="60000"/>
                  <a:lumOff val="40000"/>
                </a:schemeClr>
              </a:solidFill>
            </a:endParaRPr>
          </a:p>
        </p:txBody>
      </p:sp>
      <p:sp>
        <p:nvSpPr>
          <p:cNvPr id="7" name="Shape 122">
            <a:extLst>
              <a:ext uri="{FF2B5EF4-FFF2-40B4-BE49-F238E27FC236}">
                <a16:creationId xmlns:a16="http://schemas.microsoft.com/office/drawing/2014/main" id="{FF149629-BEC9-1E49-B223-6ED9A3D6C08D}"/>
              </a:ext>
            </a:extLst>
          </p:cNvPr>
          <p:cNvSpPr txBox="1">
            <a:spLocks noGrp="1"/>
          </p:cNvSpPr>
          <p:nvPr/>
        </p:nvSpPr>
        <p:spPr>
          <a:xfrm>
            <a:off x="4439377" y="2082500"/>
            <a:ext cx="3869736" cy="14564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68300" algn="ctr" rtl="0">
              <a:lnSpc>
                <a:spcPct val="100000"/>
              </a:lnSpc>
              <a:spcBef>
                <a:spcPts val="60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1pPr>
            <a:lvl2pPr marL="914400" marR="0" lvl="1"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2pPr>
            <a:lvl3pPr marL="1371600" marR="0" lvl="2"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3pPr>
            <a:lvl4pPr marL="1828800" marR="0" lvl="3"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4pPr>
            <a:lvl5pPr marL="2286000" marR="0" lvl="4"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5pPr>
            <a:lvl6pPr marL="2743200" marR="0" lvl="5"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6pPr>
            <a:lvl7pPr marL="3200400" marR="0" lvl="6"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7pPr>
            <a:lvl8pPr marL="3657600" marR="0" lvl="7"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8pPr>
            <a:lvl9pPr marL="4114800" marR="0" lvl="8"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9pPr>
          </a:lstStyle>
          <a:p>
            <a:pPr marL="0" lvl="0" indent="0" algn="l">
              <a:spcBef>
                <a:spcPts val="600"/>
              </a:spcBef>
              <a:spcAft>
                <a:spcPts val="0"/>
              </a:spcAft>
              <a:buNone/>
            </a:pPr>
            <a:r>
              <a:rPr lang="en" sz="2000" dirty="0">
                <a:solidFill>
                  <a:srgbClr val="704F2C"/>
                </a:solidFill>
              </a:rPr>
              <a:t>“Here is a great quotation from a letter from Grandma. It will make us smile and laugh because she was so entertaining and delightful.”</a:t>
            </a:r>
          </a:p>
          <a:p>
            <a:pPr marL="0" lvl="0" indent="0" algn="l">
              <a:spcBef>
                <a:spcPts val="600"/>
              </a:spcBef>
              <a:spcAft>
                <a:spcPts val="0"/>
              </a:spcAft>
              <a:buNone/>
            </a:pPr>
            <a:r>
              <a:rPr lang="en-US" sz="1400" i="0" dirty="0">
                <a:solidFill>
                  <a:schemeClr val="bg2"/>
                </a:solidFill>
              </a:rPr>
              <a:t>- Month DD, Year</a:t>
            </a:r>
            <a:endParaRPr sz="1400" i="0" dirty="0">
              <a:solidFill>
                <a:schemeClr val="bg2"/>
              </a:solidFill>
            </a:endParaRPr>
          </a:p>
        </p:txBody>
      </p:sp>
      <p:pic>
        <p:nvPicPr>
          <p:cNvPr id="9" name="Picture 8">
            <a:extLst>
              <a:ext uri="{FF2B5EF4-FFF2-40B4-BE49-F238E27FC236}">
                <a16:creationId xmlns:a16="http://schemas.microsoft.com/office/drawing/2014/main" id="{C36A0115-2CAB-F642-AD86-0F4407828143}"/>
              </a:ext>
            </a:extLst>
          </p:cNvPr>
          <p:cNvPicPr>
            <a:picLocks noChangeAspect="1"/>
          </p:cNvPicPr>
          <p:nvPr/>
        </p:nvPicPr>
        <p:blipFill rotWithShape="1">
          <a:blip r:embed="rId8">
            <a:duotone>
              <a:schemeClr val="bg2">
                <a:shade val="45000"/>
                <a:satMod val="135000"/>
              </a:schemeClr>
              <a:prstClr val="white"/>
            </a:duotone>
          </a:blip>
          <a:srcRect l="15880" t="3500" r="15879" b="9597"/>
          <a:stretch/>
        </p:blipFill>
        <p:spPr>
          <a:xfrm>
            <a:off x="932898" y="1049454"/>
            <a:ext cx="3130360" cy="2643046"/>
          </a:xfrm>
          <a:prstGeom prst="rect">
            <a:avLst/>
          </a:prstGeom>
          <a:ln w="57150">
            <a:solidFill>
              <a:srgbClr val="704F2C"/>
            </a:solid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45B1B7-0FD3-A54F-B106-F787B714C32C}"/>
              </a:ext>
            </a:extLst>
          </p:cNvPr>
          <p:cNvPicPr>
            <a:picLocks noChangeAspect="1"/>
          </p:cNvPicPr>
          <p:nvPr/>
        </p:nvPicPr>
        <p:blipFill rotWithShape="1">
          <a:blip r:embed="rId2"/>
          <a:srcRect l="5703" t="3252" r="981"/>
          <a:stretch/>
        </p:blipFill>
        <p:spPr>
          <a:xfrm>
            <a:off x="1214545" y="237324"/>
            <a:ext cx="7510645" cy="4730663"/>
          </a:xfrm>
          <a:prstGeom prst="rect">
            <a:avLst/>
          </a:prstGeom>
        </p:spPr>
      </p:pic>
      <p:sp>
        <p:nvSpPr>
          <p:cNvPr id="6" name="Shape 234">
            <a:extLst>
              <a:ext uri="{FF2B5EF4-FFF2-40B4-BE49-F238E27FC236}">
                <a16:creationId xmlns:a16="http://schemas.microsoft.com/office/drawing/2014/main" id="{444170DA-AA0D-7746-8410-21CF0F5318F8}"/>
              </a:ext>
            </a:extLst>
          </p:cNvPr>
          <p:cNvSpPr txBox="1">
            <a:spLocks/>
          </p:cNvSpPr>
          <p:nvPr/>
        </p:nvSpPr>
        <p:spPr>
          <a:xfrm>
            <a:off x="76781" y="409507"/>
            <a:ext cx="1074943" cy="463200"/>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9E7C59"/>
              </a:buClr>
              <a:buSzPts val="2200"/>
              <a:buFont typeface="Tinos"/>
              <a:buChar char="⬗"/>
              <a:defRPr sz="2200" b="0" i="0" u="none" strike="noStrike" cap="none">
                <a:solidFill>
                  <a:srgbClr val="434343"/>
                </a:solidFill>
                <a:latin typeface="Tinos"/>
                <a:ea typeface="Tinos"/>
                <a:cs typeface="Tinos"/>
                <a:sym typeface="Tinos"/>
              </a:defRPr>
            </a:lvl1pPr>
            <a:lvl2pPr marL="914400" marR="0" lvl="1"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2pPr>
            <a:lvl3pPr marL="1371600" marR="0" lvl="2"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3pPr>
            <a:lvl4pPr marL="1828800" marR="0" lvl="3"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4pPr>
            <a:lvl5pPr marL="2286000" marR="0" lvl="4"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5pPr>
            <a:lvl6pPr marL="2743200" marR="0" lvl="5"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6pPr>
            <a:lvl7pPr marL="3200400" marR="0" lvl="6"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7pPr>
            <a:lvl8pPr marL="3657600" marR="0" lvl="7"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8pPr>
            <a:lvl9pPr marL="4114800" marR="0" lvl="8"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9pPr>
          </a:lstStyle>
          <a:p>
            <a:pPr marL="0" indent="0" algn="ctr">
              <a:spcBef>
                <a:spcPts val="0"/>
              </a:spcBef>
              <a:buFont typeface="Tinos"/>
              <a:buNone/>
            </a:pPr>
            <a:r>
              <a:rPr lang="en-US" sz="1800" dirty="0">
                <a:solidFill>
                  <a:srgbClr val="4E79A7"/>
                </a:solidFill>
              </a:rPr>
              <a:t>Parents</a:t>
            </a:r>
          </a:p>
        </p:txBody>
      </p:sp>
      <p:sp>
        <p:nvSpPr>
          <p:cNvPr id="7" name="Shape 234">
            <a:extLst>
              <a:ext uri="{FF2B5EF4-FFF2-40B4-BE49-F238E27FC236}">
                <a16:creationId xmlns:a16="http://schemas.microsoft.com/office/drawing/2014/main" id="{DF544390-E44A-B445-A1FB-9D0A0FC7A5A1}"/>
              </a:ext>
            </a:extLst>
          </p:cNvPr>
          <p:cNvSpPr txBox="1">
            <a:spLocks/>
          </p:cNvSpPr>
          <p:nvPr/>
        </p:nvSpPr>
        <p:spPr>
          <a:xfrm>
            <a:off x="76780" y="1336704"/>
            <a:ext cx="1074943" cy="463200"/>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9E7C59"/>
              </a:buClr>
              <a:buSzPts val="2200"/>
              <a:buFont typeface="Tinos"/>
              <a:buChar char="⬗"/>
              <a:defRPr sz="2200" b="0" i="0" u="none" strike="noStrike" cap="none">
                <a:solidFill>
                  <a:srgbClr val="434343"/>
                </a:solidFill>
                <a:latin typeface="Tinos"/>
                <a:ea typeface="Tinos"/>
                <a:cs typeface="Tinos"/>
                <a:sym typeface="Tinos"/>
              </a:defRPr>
            </a:lvl1pPr>
            <a:lvl2pPr marL="914400" marR="0" lvl="1"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2pPr>
            <a:lvl3pPr marL="1371600" marR="0" lvl="2"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3pPr>
            <a:lvl4pPr marL="1828800" marR="0" lvl="3"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4pPr>
            <a:lvl5pPr marL="2286000" marR="0" lvl="4"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5pPr>
            <a:lvl6pPr marL="2743200" marR="0" lvl="5"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6pPr>
            <a:lvl7pPr marL="3200400" marR="0" lvl="6"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7pPr>
            <a:lvl8pPr marL="3657600" marR="0" lvl="7"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8pPr>
            <a:lvl9pPr marL="4114800" marR="0" lvl="8"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9pPr>
          </a:lstStyle>
          <a:p>
            <a:pPr marL="0" indent="0" algn="ctr">
              <a:spcBef>
                <a:spcPts val="0"/>
              </a:spcBef>
              <a:buFont typeface="Tinos"/>
              <a:buNone/>
            </a:pPr>
            <a:r>
              <a:rPr lang="en-US" sz="1800" dirty="0">
                <a:solidFill>
                  <a:srgbClr val="86BCB6"/>
                </a:solidFill>
              </a:rPr>
              <a:t>Mother</a:t>
            </a:r>
          </a:p>
        </p:txBody>
      </p:sp>
      <p:sp>
        <p:nvSpPr>
          <p:cNvPr id="8" name="Shape 234">
            <a:extLst>
              <a:ext uri="{FF2B5EF4-FFF2-40B4-BE49-F238E27FC236}">
                <a16:creationId xmlns:a16="http://schemas.microsoft.com/office/drawing/2014/main" id="{F7C2D8D3-4AB8-3545-A1FB-814CA6752FE7}"/>
              </a:ext>
            </a:extLst>
          </p:cNvPr>
          <p:cNvSpPr txBox="1">
            <a:spLocks/>
          </p:cNvSpPr>
          <p:nvPr/>
        </p:nvSpPr>
        <p:spPr>
          <a:xfrm>
            <a:off x="76779" y="2263901"/>
            <a:ext cx="1074943" cy="463200"/>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9E7C59"/>
              </a:buClr>
              <a:buSzPts val="2200"/>
              <a:buFont typeface="Tinos"/>
              <a:buChar char="⬗"/>
              <a:defRPr sz="2200" b="0" i="0" u="none" strike="noStrike" cap="none">
                <a:solidFill>
                  <a:srgbClr val="434343"/>
                </a:solidFill>
                <a:latin typeface="Tinos"/>
                <a:ea typeface="Tinos"/>
                <a:cs typeface="Tinos"/>
                <a:sym typeface="Tinos"/>
              </a:defRPr>
            </a:lvl1pPr>
            <a:lvl2pPr marL="914400" marR="0" lvl="1"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2pPr>
            <a:lvl3pPr marL="1371600" marR="0" lvl="2"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3pPr>
            <a:lvl4pPr marL="1828800" marR="0" lvl="3"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4pPr>
            <a:lvl5pPr marL="2286000" marR="0" lvl="4"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5pPr>
            <a:lvl6pPr marL="2743200" marR="0" lvl="5"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6pPr>
            <a:lvl7pPr marL="3200400" marR="0" lvl="6"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7pPr>
            <a:lvl8pPr marL="3657600" marR="0" lvl="7"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8pPr>
            <a:lvl9pPr marL="4114800" marR="0" lvl="8"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9pPr>
          </a:lstStyle>
          <a:p>
            <a:pPr marL="0" indent="0" algn="ctr">
              <a:spcBef>
                <a:spcPts val="0"/>
              </a:spcBef>
              <a:buFont typeface="Tinos"/>
              <a:buNone/>
            </a:pPr>
            <a:r>
              <a:rPr lang="en-US" sz="1800" dirty="0">
                <a:solidFill>
                  <a:schemeClr val="accent2"/>
                </a:solidFill>
              </a:rPr>
              <a:t>Father</a:t>
            </a:r>
          </a:p>
        </p:txBody>
      </p:sp>
      <p:sp>
        <p:nvSpPr>
          <p:cNvPr id="9" name="Shape 234">
            <a:extLst>
              <a:ext uri="{FF2B5EF4-FFF2-40B4-BE49-F238E27FC236}">
                <a16:creationId xmlns:a16="http://schemas.microsoft.com/office/drawing/2014/main" id="{345D1F74-92F8-FE47-ADFD-D19BF70A67ED}"/>
              </a:ext>
            </a:extLst>
          </p:cNvPr>
          <p:cNvSpPr txBox="1">
            <a:spLocks/>
          </p:cNvSpPr>
          <p:nvPr/>
        </p:nvSpPr>
        <p:spPr>
          <a:xfrm>
            <a:off x="76778" y="3191098"/>
            <a:ext cx="1074943" cy="463200"/>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9E7C59"/>
              </a:buClr>
              <a:buSzPts val="2200"/>
              <a:buFont typeface="Tinos"/>
              <a:buChar char="⬗"/>
              <a:defRPr sz="2200" b="0" i="0" u="none" strike="noStrike" cap="none">
                <a:solidFill>
                  <a:srgbClr val="434343"/>
                </a:solidFill>
                <a:latin typeface="Tinos"/>
                <a:ea typeface="Tinos"/>
                <a:cs typeface="Tinos"/>
                <a:sym typeface="Tinos"/>
              </a:defRPr>
            </a:lvl1pPr>
            <a:lvl2pPr marL="914400" marR="0" lvl="1"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2pPr>
            <a:lvl3pPr marL="1371600" marR="0" lvl="2"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3pPr>
            <a:lvl4pPr marL="1828800" marR="0" lvl="3"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4pPr>
            <a:lvl5pPr marL="2286000" marR="0" lvl="4"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5pPr>
            <a:lvl6pPr marL="2743200" marR="0" lvl="5"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6pPr>
            <a:lvl7pPr marL="3200400" marR="0" lvl="6"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7pPr>
            <a:lvl8pPr marL="3657600" marR="0" lvl="7"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8pPr>
            <a:lvl9pPr marL="4114800" marR="0" lvl="8"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9pPr>
          </a:lstStyle>
          <a:p>
            <a:pPr marL="0" indent="0" algn="ctr">
              <a:spcBef>
                <a:spcPts val="0"/>
              </a:spcBef>
              <a:buFont typeface="Tinos"/>
              <a:buNone/>
            </a:pPr>
            <a:r>
              <a:rPr lang="en-US" sz="1600" dirty="0">
                <a:solidFill>
                  <a:srgbClr val="BAB0AC"/>
                </a:solidFill>
              </a:rPr>
              <a:t>Other Fam</a:t>
            </a:r>
          </a:p>
        </p:txBody>
      </p:sp>
      <p:sp>
        <p:nvSpPr>
          <p:cNvPr id="10" name="Shape 234">
            <a:extLst>
              <a:ext uri="{FF2B5EF4-FFF2-40B4-BE49-F238E27FC236}">
                <a16:creationId xmlns:a16="http://schemas.microsoft.com/office/drawing/2014/main" id="{D5DDA6BB-2C86-794D-A704-5742A55CE6DA}"/>
              </a:ext>
            </a:extLst>
          </p:cNvPr>
          <p:cNvSpPr txBox="1">
            <a:spLocks/>
          </p:cNvSpPr>
          <p:nvPr/>
        </p:nvSpPr>
        <p:spPr>
          <a:xfrm>
            <a:off x="76777" y="4118295"/>
            <a:ext cx="1074943" cy="463200"/>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9E7C59"/>
              </a:buClr>
              <a:buSzPts val="2200"/>
              <a:buFont typeface="Tinos"/>
              <a:buChar char="⬗"/>
              <a:defRPr sz="2200" b="0" i="0" u="none" strike="noStrike" cap="none">
                <a:solidFill>
                  <a:srgbClr val="434343"/>
                </a:solidFill>
                <a:latin typeface="Tinos"/>
                <a:ea typeface="Tinos"/>
                <a:cs typeface="Tinos"/>
                <a:sym typeface="Tinos"/>
              </a:defRPr>
            </a:lvl1pPr>
            <a:lvl2pPr marL="914400" marR="0" lvl="1"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2pPr>
            <a:lvl3pPr marL="1371600" marR="0" lvl="2"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3pPr>
            <a:lvl4pPr marL="1828800" marR="0" lvl="3"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4pPr>
            <a:lvl5pPr marL="2286000" marR="0" lvl="4"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5pPr>
            <a:lvl6pPr marL="2743200" marR="0" lvl="5"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6pPr>
            <a:lvl7pPr marL="3200400" marR="0" lvl="6"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7pPr>
            <a:lvl8pPr marL="3657600" marR="0" lvl="7"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8pPr>
            <a:lvl9pPr marL="4114800" marR="0" lvl="8"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9pPr>
          </a:lstStyle>
          <a:p>
            <a:pPr marL="0" indent="0" algn="ctr">
              <a:spcBef>
                <a:spcPts val="0"/>
              </a:spcBef>
              <a:buFont typeface="Tinos"/>
              <a:buNone/>
            </a:pPr>
            <a:r>
              <a:rPr lang="en-US" sz="1800" dirty="0">
                <a:solidFill>
                  <a:srgbClr val="FF9D9A"/>
                </a:solidFill>
              </a:rPr>
              <a:t>Husband</a:t>
            </a:r>
          </a:p>
        </p:txBody>
      </p:sp>
    </p:spTree>
    <p:extLst>
      <p:ext uri="{BB962C8B-B14F-4D97-AF65-F5344CB8AC3E}">
        <p14:creationId xmlns:p14="http://schemas.microsoft.com/office/powerpoint/2010/main" val="393689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bg/>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bg/>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bg/>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bg/>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P spid="7" grpId="0" build="p" animBg="1"/>
      <p:bldP spid="8" grpId="0" build="p" animBg="1"/>
      <p:bldP spid="9" grpId="0" build="p" animBg="1"/>
      <p:bldP spid="10" grpId="0" build="p" animBg="1"/>
    </p:bldLst>
  </p:timing>
</p:sld>
</file>

<file path=ppt/theme/theme1.xml><?xml version="1.0" encoding="utf-8"?>
<a:theme xmlns:a="http://schemas.openxmlformats.org/drawingml/2006/main" name="Helicanus template">
  <a:themeElements>
    <a:clrScheme name="Custom 3">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797979"/>
      </a:hlink>
      <a:folHlink>
        <a:srgbClr val="521B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3892</TotalTime>
  <Words>489</Words>
  <Application>Microsoft Macintosh PowerPoint</Application>
  <PresentationFormat>On-screen Show (16:9)</PresentationFormat>
  <Paragraphs>51</Paragraphs>
  <Slides>11</Slides>
  <Notes>8</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Tinos</vt:lpstr>
      <vt:lpstr>Arial</vt:lpstr>
      <vt:lpstr>Vidaloka</vt:lpstr>
      <vt:lpstr>Avenir Light</vt:lpstr>
      <vt:lpstr>Helicanus template</vt:lpstr>
      <vt:lpstr>APPLICATIONS OF DATA SCIENCE: Appreciating Letters from Grandma  Kelly Jones   |  June 2018</vt:lpstr>
      <vt:lpstr>PowerPoint Presentation</vt:lpstr>
      <vt:lpstr>PowerPoint Presentation</vt:lpstr>
      <vt:lpstr>PowerPoint Presentation</vt:lpstr>
      <vt:lpstr>Sentiment Analysis</vt:lpstr>
      <vt:lpstr>PowerPoint Presentation</vt:lpstr>
      <vt:lpstr>PowerPoint Presentation</vt:lpstr>
      <vt:lpstr>Thanks!</vt:lpstr>
      <vt:lpstr>PowerPoint Presentation</vt:lpstr>
      <vt:lpstr>362 letters</vt:lpstr>
      <vt:lpstr>PowerPoint Presentation</vt:lpstr>
    </vt:vector>
  </TitlesOfParts>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dc:title>
  <cp:lastModifiedBy>Kelly Jones</cp:lastModifiedBy>
  <cp:revision>42</cp:revision>
  <dcterms:modified xsi:type="dcterms:W3CDTF">2018-05-31T23:17:33Z</dcterms:modified>
</cp:coreProperties>
</file>